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6" r:id="rId21"/>
    <p:sldId id="277"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3A3F"/>
    <a:srgbClr val="A33A3F"/>
    <a:srgbClr val="9E3A3E"/>
    <a:srgbClr val="7E3A35"/>
    <a:srgbClr val="A23A3E"/>
    <a:srgbClr val="A439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52" d="100"/>
          <a:sy n="52" d="100"/>
        </p:scale>
        <p:origin x="23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7795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4.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sv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48.png"/><Relationship Id="rId7"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49.png"/><Relationship Id="rId7" Type="http://schemas.openxmlformats.org/officeDocument/2006/relationships/image" Target="../media/image3.pn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0.svg"/></Relationships>
</file>

<file path=ppt/slides/_rels/slide19.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56.png"/><Relationship Id="rId7" Type="http://schemas.openxmlformats.org/officeDocument/2006/relationships/image" Target="../media/image3.pn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50.sv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49.png"/><Relationship Id="rId7"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0.sv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3.png"/><Relationship Id="rId7"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When it Pours, It Reigns"/>
          <p:cNvSpPr txBox="1"/>
          <p:nvPr/>
        </p:nvSpPr>
        <p:spPr>
          <a:xfrm>
            <a:off x="8196203" y="2306467"/>
            <a:ext cx="6843676"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solidFill>
                  <a:srgbClr val="FFFFFF"/>
                </a:solidFill>
              </a:defRPr>
            </a:lvl1pPr>
          </a:lstStyle>
          <a:p>
            <a:r>
              <a:t>When it Pours, It Reigns </a:t>
            </a:r>
          </a:p>
        </p:txBody>
      </p:sp>
      <p:pic>
        <p:nvPicPr>
          <p:cNvPr id="153" name="Image" descr="Image"/>
          <p:cNvPicPr>
            <a:picLocks noChangeAspect="1"/>
          </p:cNvPicPr>
          <p:nvPr/>
        </p:nvPicPr>
        <p:blipFill>
          <a:blip r:embed="rId2"/>
          <a:stretch>
            <a:fillRect/>
          </a:stretch>
        </p:blipFill>
        <p:spPr>
          <a:xfrm>
            <a:off x="16981505" y="2560626"/>
            <a:ext cx="6565901" cy="5410201"/>
          </a:xfrm>
          <a:prstGeom prst="rect">
            <a:avLst/>
          </a:prstGeom>
          <a:ln w="12700">
            <a:miter lim="400000"/>
          </a:ln>
        </p:spPr>
      </p:pic>
      <p:pic>
        <p:nvPicPr>
          <p:cNvPr id="154" name="Screenshot 2023-04-27 at 5.31.31 PM.png" descr="Screenshot 2023-04-27 at 5.31.31 PM.png"/>
          <p:cNvPicPr>
            <a:picLocks noChangeAspect="1"/>
          </p:cNvPicPr>
          <p:nvPr/>
        </p:nvPicPr>
        <p:blipFill>
          <a:blip r:embed="rId3"/>
          <a:stretch>
            <a:fillRect/>
          </a:stretch>
        </p:blipFill>
        <p:spPr>
          <a:xfrm>
            <a:off x="679062" y="730357"/>
            <a:ext cx="15281365" cy="9811331"/>
          </a:xfrm>
          <a:prstGeom prst="rect">
            <a:avLst/>
          </a:prstGeom>
          <a:ln w="12700">
            <a:miter lim="400000"/>
          </a:ln>
          <a:effectLst>
            <a:outerShdw blurRad="1028700" dist="240659" dir="3600000" rotWithShape="0">
              <a:srgbClr val="000000">
                <a:alpha val="98675"/>
              </a:srgbClr>
            </a:outerShdw>
          </a:effectLst>
        </p:spPr>
      </p:pic>
      <p:sp>
        <p:nvSpPr>
          <p:cNvPr id="155" name="Your home is your most valued asset"/>
          <p:cNvSpPr txBox="1"/>
          <p:nvPr/>
        </p:nvSpPr>
        <p:spPr>
          <a:xfrm>
            <a:off x="3234650" y="9500287"/>
            <a:ext cx="10170187" cy="1041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400" b="1">
                <a:solidFill>
                  <a:srgbClr val="FFFFFF"/>
                </a:solidFill>
                <a:latin typeface="Avenir Next Condensed Regular"/>
                <a:ea typeface="Avenir Next Condensed Regular"/>
                <a:cs typeface="Avenir Next Condensed Regular"/>
                <a:sym typeface="Avenir Next Condensed Regular"/>
              </a:defRPr>
            </a:lvl1pPr>
          </a:lstStyle>
          <a:p>
            <a:r>
              <a:rPr dirty="0"/>
              <a:t>Your home is your most valued asset</a:t>
            </a:r>
          </a:p>
        </p:txBody>
      </p:sp>
      <p:pic>
        <p:nvPicPr>
          <p:cNvPr id="11" name="Graphic 10">
            <a:extLst>
              <a:ext uri="{FF2B5EF4-FFF2-40B4-BE49-F238E27FC236}">
                <a16:creationId xmlns:a16="http://schemas.microsoft.com/office/drawing/2014/main" id="{4448CEC6-F4FA-1F99-6F05-181FD18B58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13" y="11223733"/>
            <a:ext cx="24388613" cy="2492267"/>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111C376A-30CD-3CF8-8201-1EC664312712}"/>
              </a:ext>
            </a:extLst>
          </p:cNvPr>
          <p:cNvSpPr/>
          <p:nvPr/>
        </p:nvSpPr>
        <p:spPr>
          <a:xfrm>
            <a:off x="0" y="2445978"/>
            <a:ext cx="9796140" cy="1270001"/>
          </a:xfrm>
          <a:prstGeom prst="rect">
            <a:avLst/>
          </a:prstGeom>
          <a:solidFill>
            <a:srgbClr val="A23A3E"/>
          </a:solidFill>
          <a:ln w="12700">
            <a:miter lim="400000"/>
          </a:ln>
        </p:spPr>
        <p:txBody>
          <a:bodyPr lIns="50800" tIns="50800" rIns="50800" bIns="50800" anchor="ctr"/>
          <a:lstStyle/>
          <a:p>
            <a:pPr defTabSz="825500">
              <a:defRPr sz="3200">
                <a:solidFill>
                  <a:srgbClr val="FF9945"/>
                </a:solidFill>
                <a:latin typeface="Helvetica Neue Medium"/>
                <a:ea typeface="Helvetica Neue Medium"/>
                <a:cs typeface="Helvetica Neue Medium"/>
                <a:sym typeface="Helvetica Neue Medium"/>
              </a:defRPr>
            </a:pPr>
            <a:endParaRPr dirty="0"/>
          </a:p>
        </p:txBody>
      </p:sp>
      <p:pic>
        <p:nvPicPr>
          <p:cNvPr id="227" name="Screenshot 2023-04-10 at 1.31.27 PM.png" descr="Screenshot 2023-04-10 at 1.31.27 PM.png"/>
          <p:cNvPicPr>
            <a:picLocks noChangeAspect="1"/>
          </p:cNvPicPr>
          <p:nvPr/>
        </p:nvPicPr>
        <p:blipFill>
          <a:blip r:embed="rId2"/>
          <a:stretch>
            <a:fillRect/>
          </a:stretch>
        </p:blipFill>
        <p:spPr>
          <a:xfrm>
            <a:off x="140367" y="364814"/>
            <a:ext cx="2560394" cy="1351320"/>
          </a:xfrm>
          <a:prstGeom prst="rect">
            <a:avLst/>
          </a:prstGeom>
          <a:ln w="12700">
            <a:miter lim="400000"/>
          </a:ln>
        </p:spPr>
      </p:pic>
      <p:sp>
        <p:nvSpPr>
          <p:cNvPr id="229" name="Option C) Install Gutter Topper and be Covered for Life"/>
          <p:cNvSpPr txBox="1"/>
          <p:nvPr/>
        </p:nvSpPr>
        <p:spPr>
          <a:xfrm>
            <a:off x="949319" y="2795229"/>
            <a:ext cx="7525399"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b="1">
                <a:solidFill>
                  <a:srgbClr val="FFFFFF"/>
                </a:solidFill>
                <a:latin typeface="Avenir Next Condensed Regular"/>
                <a:ea typeface="Avenir Next Condensed Regular"/>
                <a:cs typeface="Avenir Next Condensed Regular"/>
                <a:sym typeface="Avenir Next Condensed Regular"/>
              </a:defRPr>
            </a:lvl1pPr>
          </a:lstStyle>
          <a:p>
            <a:r>
              <a:rPr dirty="0"/>
              <a:t>Option C) Install Gutter Topper and be Covered for Life</a:t>
            </a:r>
          </a:p>
        </p:txBody>
      </p:sp>
      <p:pic>
        <p:nvPicPr>
          <p:cNvPr id="230" name="Screenshot 2023-04-27 at 5.22.16 PM.png" descr="Screenshot 2023-04-27 at 5.22.16 PM.png"/>
          <p:cNvPicPr>
            <a:picLocks noChangeAspect="1"/>
          </p:cNvPicPr>
          <p:nvPr/>
        </p:nvPicPr>
        <p:blipFill>
          <a:blip r:embed="rId3"/>
          <a:stretch>
            <a:fillRect/>
          </a:stretch>
        </p:blipFill>
        <p:spPr>
          <a:xfrm>
            <a:off x="581712" y="4149267"/>
            <a:ext cx="10331864" cy="6482949"/>
          </a:xfrm>
          <a:prstGeom prst="rect">
            <a:avLst/>
          </a:prstGeom>
          <a:ln w="25400">
            <a:miter lim="400000"/>
          </a:ln>
          <a:effectLst>
            <a:outerShdw blurRad="1155700" dist="127000" dir="5400000" rotWithShape="0">
              <a:srgbClr val="000000">
                <a:alpha val="70000"/>
              </a:srgbClr>
            </a:outerShdw>
          </a:effectLst>
        </p:spPr>
      </p:pic>
      <p:pic>
        <p:nvPicPr>
          <p:cNvPr id="231" name="Screenshot 2023-05-04 at 3.37.46 PM.png" descr="Screenshot 2023-05-04 at 3.37.46 PM.png"/>
          <p:cNvPicPr>
            <a:picLocks noChangeAspect="1"/>
          </p:cNvPicPr>
          <p:nvPr/>
        </p:nvPicPr>
        <p:blipFill>
          <a:blip r:embed="rId4"/>
          <a:stretch>
            <a:fillRect/>
          </a:stretch>
        </p:blipFill>
        <p:spPr>
          <a:xfrm>
            <a:off x="12685231" y="5455948"/>
            <a:ext cx="9796140" cy="5272857"/>
          </a:xfrm>
          <a:prstGeom prst="rect">
            <a:avLst/>
          </a:prstGeom>
          <a:ln w="12700">
            <a:miter lim="400000"/>
          </a:ln>
        </p:spPr>
      </p:pic>
      <p:pic>
        <p:nvPicPr>
          <p:cNvPr id="232" name="Screenshot 2023-05-04 at 3.37.54 PM.png" descr="Screenshot 2023-05-04 at 3.37.54 PM.png"/>
          <p:cNvPicPr>
            <a:picLocks noChangeAspect="1"/>
          </p:cNvPicPr>
          <p:nvPr/>
        </p:nvPicPr>
        <p:blipFill>
          <a:blip r:embed="rId5"/>
          <a:stretch>
            <a:fillRect/>
          </a:stretch>
        </p:blipFill>
        <p:spPr>
          <a:xfrm>
            <a:off x="12725501" y="749656"/>
            <a:ext cx="10768746" cy="4145838"/>
          </a:xfrm>
          <a:prstGeom prst="rect">
            <a:avLst/>
          </a:prstGeom>
          <a:ln w="12700">
            <a:miter lim="400000"/>
          </a:ln>
        </p:spPr>
      </p:pic>
      <p:pic>
        <p:nvPicPr>
          <p:cNvPr id="4" name="Graphic 3">
            <a:extLst>
              <a:ext uri="{FF2B5EF4-FFF2-40B4-BE49-F238E27FC236}">
                <a16:creationId xmlns:a16="http://schemas.microsoft.com/office/drawing/2014/main" id="{E78779C9-3EA1-E050-3C67-B5768B084F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13" y="11223733"/>
            <a:ext cx="24388613" cy="2492267"/>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D01CB99F-113E-931D-69F5-7C8672445EE3}"/>
              </a:ext>
            </a:extLst>
          </p:cNvPr>
          <p:cNvSpPr/>
          <p:nvPr/>
        </p:nvSpPr>
        <p:spPr>
          <a:xfrm>
            <a:off x="7085603" y="427864"/>
            <a:ext cx="9796140" cy="1270001"/>
          </a:xfrm>
          <a:prstGeom prst="rect">
            <a:avLst/>
          </a:prstGeom>
          <a:solidFill>
            <a:srgbClr val="A23A3E"/>
          </a:solidFill>
          <a:ln w="12700">
            <a:miter lim="400000"/>
          </a:ln>
        </p:spPr>
        <p:txBody>
          <a:bodyPr lIns="50800" tIns="50800" rIns="50800" bIns="50800" anchor="ctr"/>
          <a:lstStyle/>
          <a:p>
            <a:pPr defTabSz="825500">
              <a:defRPr sz="3200">
                <a:solidFill>
                  <a:srgbClr val="FF9945"/>
                </a:solidFill>
                <a:latin typeface="Helvetica Neue Medium"/>
                <a:ea typeface="Helvetica Neue Medium"/>
                <a:cs typeface="Helvetica Neue Medium"/>
                <a:sym typeface="Helvetica Neue Medium"/>
              </a:defRPr>
            </a:pPr>
            <a:endParaRPr dirty="0"/>
          </a:p>
        </p:txBody>
      </p:sp>
      <p:pic>
        <p:nvPicPr>
          <p:cNvPr id="235" name="Screenshot 2023-04-10 at 1.31.27 PM.png" descr="Screenshot 2023-04-10 at 1.31.27 PM.png"/>
          <p:cNvPicPr>
            <a:picLocks noChangeAspect="1"/>
          </p:cNvPicPr>
          <p:nvPr/>
        </p:nvPicPr>
        <p:blipFill>
          <a:blip r:embed="rId2"/>
          <a:stretch>
            <a:fillRect/>
          </a:stretch>
        </p:blipFill>
        <p:spPr>
          <a:xfrm>
            <a:off x="140367" y="364814"/>
            <a:ext cx="2560394" cy="1351320"/>
          </a:xfrm>
          <a:prstGeom prst="rect">
            <a:avLst/>
          </a:prstGeom>
          <a:ln w="12700">
            <a:miter lim="400000"/>
          </a:ln>
        </p:spPr>
      </p:pic>
      <p:pic>
        <p:nvPicPr>
          <p:cNvPr id="236" name="After HR[1].jpg" descr="After HR[1].jpg"/>
          <p:cNvPicPr>
            <a:picLocks noChangeAspect="1"/>
          </p:cNvPicPr>
          <p:nvPr/>
        </p:nvPicPr>
        <p:blipFill>
          <a:blip r:embed="rId3"/>
          <a:srcRect l="21685" t="12002" r="742" b="22939"/>
          <a:stretch>
            <a:fillRect/>
          </a:stretch>
        </p:blipFill>
        <p:spPr>
          <a:xfrm>
            <a:off x="5390402" y="2098188"/>
            <a:ext cx="14320696" cy="8734913"/>
          </a:xfrm>
          <a:prstGeom prst="rect">
            <a:avLst/>
          </a:prstGeom>
          <a:ln w="25400">
            <a:miter lim="400000"/>
          </a:ln>
          <a:effectLst>
            <a:outerShdw blurRad="1270000" dist="127000" dir="5400000" rotWithShape="0">
              <a:srgbClr val="000000">
                <a:alpha val="70000"/>
              </a:srgbClr>
            </a:outerShdw>
          </a:effectLst>
        </p:spPr>
      </p:pic>
      <p:sp>
        <p:nvSpPr>
          <p:cNvPr id="238" name="Installation will NOT void your manufacturers warranty!"/>
          <p:cNvSpPr txBox="1"/>
          <p:nvPr/>
        </p:nvSpPr>
        <p:spPr>
          <a:xfrm>
            <a:off x="8080728" y="777115"/>
            <a:ext cx="780589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b="1">
                <a:solidFill>
                  <a:srgbClr val="FFFFFF"/>
                </a:solidFill>
                <a:latin typeface="Avenir Next Condensed Regular"/>
                <a:ea typeface="Avenir Next Condensed Regular"/>
                <a:cs typeface="Avenir Next Condensed Regular"/>
                <a:sym typeface="Avenir Next Condensed Regular"/>
              </a:defRPr>
            </a:lvl1pPr>
          </a:lstStyle>
          <a:p>
            <a:r>
              <a:rPr dirty="0"/>
              <a:t>Installation will NOT void your manufacturers warranty!</a:t>
            </a:r>
          </a:p>
        </p:txBody>
      </p:sp>
      <p:grpSp>
        <p:nvGrpSpPr>
          <p:cNvPr id="241" name="Securely fastened to roof…"/>
          <p:cNvGrpSpPr/>
          <p:nvPr/>
        </p:nvGrpSpPr>
        <p:grpSpPr>
          <a:xfrm>
            <a:off x="202147" y="2713009"/>
            <a:ext cx="4867074" cy="1399755"/>
            <a:chOff x="0" y="0"/>
            <a:chExt cx="4867072" cy="1399753"/>
          </a:xfrm>
        </p:grpSpPr>
        <p:sp>
          <p:nvSpPr>
            <p:cNvPr id="240" name="Securely fastened to roof…"/>
            <p:cNvSpPr txBox="1"/>
            <p:nvPr/>
          </p:nvSpPr>
          <p:spPr>
            <a:xfrm>
              <a:off x="38099" y="38100"/>
              <a:ext cx="4790874" cy="1323554"/>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b="1"/>
              </a:pPr>
              <a:r>
                <a:t>Securely fastened to roof </a:t>
              </a:r>
            </a:p>
            <a:p>
              <a:pPr>
                <a:defRPr b="1"/>
              </a:pPr>
              <a:r>
                <a:t>under the 2nd course shingle,</a:t>
              </a:r>
            </a:p>
            <a:p>
              <a:pPr>
                <a:defRPr b="1"/>
              </a:pPr>
              <a:r>
                <a:t>and sealed </a:t>
              </a:r>
              <a:r>
                <a:rPr sz="2700"/>
                <a:t>with</a:t>
              </a:r>
              <a:r>
                <a:t> roof caulking</a:t>
              </a:r>
            </a:p>
          </p:txBody>
        </p:sp>
        <p:pic>
          <p:nvPicPr>
            <p:cNvPr id="239" name="Securely fastened to roof… Securely fastened to roof under the 2nd course shingle,and sealed with roof caulking" descr="Securely fastened to roof… Securely fastened to roof under the 2nd course shingle,and sealed with roof caulking"/>
            <p:cNvPicPr>
              <a:picLocks/>
            </p:cNvPicPr>
            <p:nvPr/>
          </p:nvPicPr>
          <p:blipFill>
            <a:blip r:embed="rId4"/>
            <a:stretch>
              <a:fillRect/>
            </a:stretch>
          </p:blipFill>
          <p:spPr>
            <a:xfrm>
              <a:off x="-1" y="0"/>
              <a:ext cx="4867074" cy="1399754"/>
            </a:xfrm>
            <a:prstGeom prst="rect">
              <a:avLst/>
            </a:prstGeom>
            <a:effectLst/>
          </p:spPr>
        </p:pic>
      </p:grpSp>
      <p:sp>
        <p:nvSpPr>
          <p:cNvPr id="242" name="Line"/>
          <p:cNvSpPr/>
          <p:nvPr/>
        </p:nvSpPr>
        <p:spPr>
          <a:xfrm>
            <a:off x="4395724" y="4269492"/>
            <a:ext cx="1583596" cy="1058070"/>
          </a:xfrm>
          <a:prstGeom prst="line">
            <a:avLst/>
          </a:prstGeom>
          <a:ln w="50800">
            <a:solidFill>
              <a:srgbClr val="000000"/>
            </a:solidFill>
            <a:miter lim="400000"/>
            <a:tailEnd type="triangle"/>
          </a:ln>
        </p:spPr>
        <p:txBody>
          <a:bodyPr lIns="50800" tIns="50800" rIns="50800" bIns="50800" anchor="ctr"/>
          <a:lstStyle/>
          <a:p>
            <a:endParaRPr/>
          </a:p>
        </p:txBody>
      </p:sp>
      <p:grpSp>
        <p:nvGrpSpPr>
          <p:cNvPr id="245" name="Patented “Bird Guard”"/>
          <p:cNvGrpSpPr/>
          <p:nvPr/>
        </p:nvGrpSpPr>
        <p:grpSpPr>
          <a:xfrm>
            <a:off x="11395531" y="7646016"/>
            <a:ext cx="3773976" cy="613460"/>
            <a:chOff x="0" y="0"/>
            <a:chExt cx="3773975" cy="613458"/>
          </a:xfrm>
        </p:grpSpPr>
        <p:sp>
          <p:nvSpPr>
            <p:cNvPr id="244" name="Patented “Bird Guard”"/>
            <p:cNvSpPr txBox="1"/>
            <p:nvPr/>
          </p:nvSpPr>
          <p:spPr>
            <a:xfrm>
              <a:off x="38100" y="38100"/>
              <a:ext cx="3697776" cy="537259"/>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b="1"/>
              </a:lvl1pPr>
            </a:lstStyle>
            <a:p>
              <a:r>
                <a:t>Patented “Bird Guard”</a:t>
              </a:r>
            </a:p>
          </p:txBody>
        </p:sp>
        <p:pic>
          <p:nvPicPr>
            <p:cNvPr id="243" name="Patented “Bird Guard” Patented “Bird Guard”" descr="Patented “Bird Guard” Patented “Bird Guard”"/>
            <p:cNvPicPr>
              <a:picLocks/>
            </p:cNvPicPr>
            <p:nvPr/>
          </p:nvPicPr>
          <p:blipFill>
            <a:blip r:embed="rId5"/>
            <a:stretch>
              <a:fillRect/>
            </a:stretch>
          </p:blipFill>
          <p:spPr>
            <a:xfrm>
              <a:off x="0" y="0"/>
              <a:ext cx="3773976" cy="613459"/>
            </a:xfrm>
            <a:prstGeom prst="rect">
              <a:avLst/>
            </a:prstGeom>
            <a:effectLst/>
          </p:spPr>
        </p:pic>
      </p:grpSp>
      <p:grpSp>
        <p:nvGrpSpPr>
          <p:cNvPr id="248" name="Nose forward design"/>
          <p:cNvGrpSpPr/>
          <p:nvPr/>
        </p:nvGrpSpPr>
        <p:grpSpPr>
          <a:xfrm>
            <a:off x="8602662" y="8762521"/>
            <a:ext cx="3773977" cy="613459"/>
            <a:chOff x="0" y="0"/>
            <a:chExt cx="3773975" cy="613458"/>
          </a:xfrm>
        </p:grpSpPr>
        <p:sp>
          <p:nvSpPr>
            <p:cNvPr id="247" name="Nose forward design"/>
            <p:cNvSpPr txBox="1"/>
            <p:nvPr/>
          </p:nvSpPr>
          <p:spPr>
            <a:xfrm>
              <a:off x="38100" y="38100"/>
              <a:ext cx="3697776" cy="537259"/>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b="1"/>
              </a:lvl1pPr>
            </a:lstStyle>
            <a:p>
              <a:r>
                <a:t>Nose forward design</a:t>
              </a:r>
            </a:p>
          </p:txBody>
        </p:sp>
        <p:pic>
          <p:nvPicPr>
            <p:cNvPr id="246" name="Nose forward design Nose forward design" descr="Nose forward design Nose forward design"/>
            <p:cNvPicPr>
              <a:picLocks/>
            </p:cNvPicPr>
            <p:nvPr/>
          </p:nvPicPr>
          <p:blipFill>
            <a:blip r:embed="rId5"/>
            <a:stretch>
              <a:fillRect/>
            </a:stretch>
          </p:blipFill>
          <p:spPr>
            <a:xfrm>
              <a:off x="0" y="0"/>
              <a:ext cx="3773976" cy="613459"/>
            </a:xfrm>
            <a:prstGeom prst="rect">
              <a:avLst/>
            </a:prstGeom>
            <a:effectLst/>
          </p:spPr>
        </p:pic>
      </p:grpSp>
      <p:grpSp>
        <p:nvGrpSpPr>
          <p:cNvPr id="251" name="Reverse dip edge"/>
          <p:cNvGrpSpPr/>
          <p:nvPr/>
        </p:nvGrpSpPr>
        <p:grpSpPr>
          <a:xfrm>
            <a:off x="15998601" y="5857515"/>
            <a:ext cx="2879335" cy="613460"/>
            <a:chOff x="0" y="0"/>
            <a:chExt cx="2879334" cy="613458"/>
          </a:xfrm>
        </p:grpSpPr>
        <p:sp>
          <p:nvSpPr>
            <p:cNvPr id="250" name="Reverse dip edge"/>
            <p:cNvSpPr txBox="1"/>
            <p:nvPr/>
          </p:nvSpPr>
          <p:spPr>
            <a:xfrm>
              <a:off x="38100" y="38100"/>
              <a:ext cx="2803135" cy="537259"/>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b="1"/>
              </a:lvl1pPr>
            </a:lstStyle>
            <a:p>
              <a:r>
                <a:t>Reverse dip edge</a:t>
              </a:r>
            </a:p>
          </p:txBody>
        </p:sp>
        <p:pic>
          <p:nvPicPr>
            <p:cNvPr id="249" name="Reverse dip edge Reverse dip edge" descr="Reverse dip edge Reverse dip edge"/>
            <p:cNvPicPr>
              <a:picLocks/>
            </p:cNvPicPr>
            <p:nvPr/>
          </p:nvPicPr>
          <p:blipFill>
            <a:blip r:embed="rId6"/>
            <a:stretch>
              <a:fillRect/>
            </a:stretch>
          </p:blipFill>
          <p:spPr>
            <a:xfrm>
              <a:off x="0" y="0"/>
              <a:ext cx="2879335" cy="613459"/>
            </a:xfrm>
            <a:prstGeom prst="rect">
              <a:avLst/>
            </a:prstGeom>
            <a:effectLst/>
          </p:spPr>
        </p:pic>
      </p:grpSp>
      <p:sp>
        <p:nvSpPr>
          <p:cNvPr id="252" name="Line"/>
          <p:cNvSpPr/>
          <p:nvPr/>
        </p:nvSpPr>
        <p:spPr>
          <a:xfrm flipH="1">
            <a:off x="19797378" y="4026265"/>
            <a:ext cx="1972996" cy="981854"/>
          </a:xfrm>
          <a:prstGeom prst="line">
            <a:avLst/>
          </a:prstGeom>
          <a:ln w="63500">
            <a:solidFill>
              <a:srgbClr val="000000"/>
            </a:solidFill>
            <a:miter lim="400000"/>
            <a:tailEnd type="triangle"/>
          </a:ln>
        </p:spPr>
        <p:txBody>
          <a:bodyPr lIns="50800" tIns="50800" rIns="50800" bIns="50800" anchor="ctr"/>
          <a:lstStyle/>
          <a:p>
            <a:endParaRPr/>
          </a:p>
        </p:txBody>
      </p:sp>
      <p:grpSp>
        <p:nvGrpSpPr>
          <p:cNvPr id="255" name=".024 “ Heavy duty aluminum"/>
          <p:cNvGrpSpPr/>
          <p:nvPr/>
        </p:nvGrpSpPr>
        <p:grpSpPr>
          <a:xfrm>
            <a:off x="19865788" y="3254275"/>
            <a:ext cx="4303384" cy="613460"/>
            <a:chOff x="0" y="0"/>
            <a:chExt cx="4303383" cy="613458"/>
          </a:xfrm>
        </p:grpSpPr>
        <p:sp>
          <p:nvSpPr>
            <p:cNvPr id="254" name=".024 “ Heavy duty aluminum"/>
            <p:cNvSpPr txBox="1"/>
            <p:nvPr/>
          </p:nvSpPr>
          <p:spPr>
            <a:xfrm>
              <a:off x="38100" y="38100"/>
              <a:ext cx="4227184" cy="537259"/>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b="1"/>
              </a:lvl1pPr>
            </a:lstStyle>
            <a:p>
              <a:r>
                <a:t>.024 “ Heavy duty aluminum </a:t>
              </a:r>
            </a:p>
          </p:txBody>
        </p:sp>
        <p:pic>
          <p:nvPicPr>
            <p:cNvPr id="253" name=".024 “ Heavy duty aluminum .024 “ Heavy duty aluminum " descr=".024 “ Heavy duty aluminum .024 “ Heavy duty aluminum "/>
            <p:cNvPicPr>
              <a:picLocks/>
            </p:cNvPicPr>
            <p:nvPr/>
          </p:nvPicPr>
          <p:blipFill>
            <a:blip r:embed="rId7"/>
            <a:stretch>
              <a:fillRect/>
            </a:stretch>
          </p:blipFill>
          <p:spPr>
            <a:xfrm>
              <a:off x="0" y="0"/>
              <a:ext cx="4303384" cy="613459"/>
            </a:xfrm>
            <a:prstGeom prst="rect">
              <a:avLst/>
            </a:prstGeom>
            <a:effectLst/>
          </p:spPr>
        </p:pic>
      </p:grpSp>
      <p:sp>
        <p:nvSpPr>
          <p:cNvPr id="256" name="Line"/>
          <p:cNvSpPr/>
          <p:nvPr/>
        </p:nvSpPr>
        <p:spPr>
          <a:xfrm flipH="1" flipV="1">
            <a:off x="11471731" y="6189855"/>
            <a:ext cx="1313839" cy="1313839"/>
          </a:xfrm>
          <a:prstGeom prst="line">
            <a:avLst/>
          </a:prstGeom>
          <a:ln w="63500">
            <a:solidFill>
              <a:srgbClr val="000000"/>
            </a:solidFill>
            <a:miter lim="400000"/>
            <a:tailEnd type="triangle"/>
          </a:ln>
        </p:spPr>
        <p:txBody>
          <a:bodyPr lIns="50800" tIns="50800" rIns="50800" bIns="50800" anchor="ctr"/>
          <a:lstStyle/>
          <a:p>
            <a:endParaRPr/>
          </a:p>
        </p:txBody>
      </p:sp>
      <p:sp>
        <p:nvSpPr>
          <p:cNvPr id="257" name="Line"/>
          <p:cNvSpPr/>
          <p:nvPr/>
        </p:nvSpPr>
        <p:spPr>
          <a:xfrm flipH="1" flipV="1">
            <a:off x="14212153" y="5335831"/>
            <a:ext cx="1553303" cy="804434"/>
          </a:xfrm>
          <a:prstGeom prst="line">
            <a:avLst/>
          </a:prstGeom>
          <a:ln w="63500">
            <a:solidFill>
              <a:srgbClr val="000000"/>
            </a:solidFill>
            <a:miter lim="400000"/>
            <a:tailEnd type="triangle"/>
          </a:ln>
        </p:spPr>
        <p:txBody>
          <a:bodyPr lIns="50800" tIns="50800" rIns="50800" bIns="50800" anchor="ctr"/>
          <a:lstStyle/>
          <a:p>
            <a:endParaRPr/>
          </a:p>
        </p:txBody>
      </p:sp>
      <p:sp>
        <p:nvSpPr>
          <p:cNvPr id="258" name="Line"/>
          <p:cNvSpPr/>
          <p:nvPr/>
        </p:nvSpPr>
        <p:spPr>
          <a:xfrm flipH="1" flipV="1">
            <a:off x="8426045" y="6512615"/>
            <a:ext cx="2092667" cy="2092667"/>
          </a:xfrm>
          <a:prstGeom prst="line">
            <a:avLst/>
          </a:prstGeom>
          <a:ln w="63500">
            <a:solidFill>
              <a:srgbClr val="000000"/>
            </a:solidFill>
            <a:miter lim="400000"/>
            <a:tailEnd type="triangle"/>
          </a:ln>
        </p:spPr>
        <p:txBody>
          <a:bodyPr lIns="50800" tIns="50800" rIns="50800" bIns="50800" anchor="ctr"/>
          <a:lstStyle/>
          <a:p>
            <a:endParaRPr/>
          </a:p>
        </p:txBody>
      </p:sp>
      <p:pic>
        <p:nvPicPr>
          <p:cNvPr id="5" name="Graphic 4">
            <a:extLst>
              <a:ext uri="{FF2B5EF4-FFF2-40B4-BE49-F238E27FC236}">
                <a16:creationId xmlns:a16="http://schemas.microsoft.com/office/drawing/2014/main" id="{2EDAABCD-4AEF-24D2-35A9-D80DDA7FC9C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3" y="11223733"/>
            <a:ext cx="24388613" cy="2492267"/>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B4C43550-F22E-8FBF-F998-A9E4DB2D6B00}"/>
              </a:ext>
            </a:extLst>
          </p:cNvPr>
          <p:cNvSpPr/>
          <p:nvPr/>
        </p:nvSpPr>
        <p:spPr>
          <a:xfrm>
            <a:off x="7293930" y="405473"/>
            <a:ext cx="9796140" cy="1270001"/>
          </a:xfrm>
          <a:prstGeom prst="rect">
            <a:avLst/>
          </a:prstGeom>
          <a:solidFill>
            <a:srgbClr val="A23A3E"/>
          </a:solidFill>
          <a:ln w="12700">
            <a:miter lim="400000"/>
          </a:ln>
        </p:spPr>
        <p:txBody>
          <a:bodyPr lIns="50800" tIns="50800" rIns="50800" bIns="50800" anchor="ctr"/>
          <a:lstStyle/>
          <a:p>
            <a:pPr defTabSz="825500">
              <a:defRPr sz="3200">
                <a:solidFill>
                  <a:srgbClr val="FF9945"/>
                </a:solidFill>
                <a:latin typeface="Helvetica Neue Medium"/>
                <a:ea typeface="Helvetica Neue Medium"/>
                <a:cs typeface="Helvetica Neue Medium"/>
                <a:sym typeface="Helvetica Neue Medium"/>
              </a:defRPr>
            </a:pPr>
            <a:endParaRPr dirty="0"/>
          </a:p>
        </p:txBody>
      </p:sp>
      <p:pic>
        <p:nvPicPr>
          <p:cNvPr id="261" name="Screenshot 2023-04-10 at 1.31.27 PM.png" descr="Screenshot 2023-04-10 at 1.31.27 PM.png"/>
          <p:cNvPicPr>
            <a:picLocks noChangeAspect="1"/>
          </p:cNvPicPr>
          <p:nvPr/>
        </p:nvPicPr>
        <p:blipFill>
          <a:blip r:embed="rId4"/>
          <a:stretch>
            <a:fillRect/>
          </a:stretch>
        </p:blipFill>
        <p:spPr>
          <a:xfrm>
            <a:off x="140367" y="364814"/>
            <a:ext cx="2560394" cy="1351320"/>
          </a:xfrm>
          <a:prstGeom prst="rect">
            <a:avLst/>
          </a:prstGeom>
          <a:ln w="12700">
            <a:miter lim="400000"/>
          </a:ln>
        </p:spPr>
      </p:pic>
      <p:pic>
        <p:nvPicPr>
          <p:cNvPr id="262" name="Surface tension.mov" descr="Surface tension.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0142218" y="2787554"/>
            <a:ext cx="13412835" cy="7544720"/>
          </a:xfrm>
          <a:prstGeom prst="rect">
            <a:avLst/>
          </a:prstGeom>
          <a:ln w="12700">
            <a:miter lim="400000"/>
          </a:ln>
          <a:effectLst>
            <a:outerShdw blurRad="1270000" dist="50800" dir="3180000" rotWithShape="0">
              <a:srgbClr val="000000">
                <a:alpha val="76609"/>
              </a:srgbClr>
            </a:outerShdw>
          </a:effectLst>
        </p:spPr>
      </p:pic>
      <p:sp>
        <p:nvSpPr>
          <p:cNvPr id="264" name="Water Management (VIDEO)"/>
          <p:cNvSpPr txBox="1"/>
          <p:nvPr/>
        </p:nvSpPr>
        <p:spPr>
          <a:xfrm>
            <a:off x="10217010" y="754724"/>
            <a:ext cx="3949980"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b="1">
                <a:solidFill>
                  <a:srgbClr val="FFFFFF"/>
                </a:solidFill>
                <a:latin typeface="Avenir Next Condensed Regular"/>
                <a:ea typeface="Avenir Next Condensed Regular"/>
                <a:cs typeface="Avenir Next Condensed Regular"/>
                <a:sym typeface="Avenir Next Condensed Regular"/>
              </a:defRPr>
            </a:lvl1pPr>
          </a:lstStyle>
          <a:p>
            <a:r>
              <a:rPr dirty="0"/>
              <a:t>Water Management (VIDEO)</a:t>
            </a:r>
          </a:p>
        </p:txBody>
      </p:sp>
      <p:sp>
        <p:nvSpPr>
          <p:cNvPr id="265" name="Where does the water go?…"/>
          <p:cNvSpPr txBox="1"/>
          <p:nvPr/>
        </p:nvSpPr>
        <p:spPr>
          <a:xfrm>
            <a:off x="1018230" y="5433064"/>
            <a:ext cx="7693480" cy="1832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2600" b="1">
                <a:latin typeface="Avenir Next Condensed Regular"/>
                <a:ea typeface="Avenir Next Condensed Regular"/>
                <a:cs typeface="Avenir Next Condensed Regular"/>
                <a:sym typeface="Avenir Next Condensed Regular"/>
              </a:defRPr>
            </a:pPr>
            <a:r>
              <a:rPr dirty="0"/>
              <a:t>Where does the water go? </a:t>
            </a:r>
          </a:p>
          <a:p>
            <a:pPr>
              <a:defRPr sz="2600" b="1">
                <a:latin typeface="Avenir Next Condensed Regular"/>
                <a:ea typeface="Avenir Next Condensed Regular"/>
                <a:cs typeface="Avenir Next Condensed Regular"/>
                <a:sym typeface="Avenir Next Condensed Regular"/>
              </a:defRPr>
            </a:pPr>
            <a:endParaRPr dirty="0"/>
          </a:p>
          <a:p>
            <a:pPr>
              <a:defRPr sz="2600" b="1">
                <a:latin typeface="Avenir Next Condensed Regular"/>
                <a:ea typeface="Avenir Next Condensed Regular"/>
                <a:cs typeface="Avenir Next Condensed Regular"/>
                <a:sym typeface="Avenir Next Condensed Regular"/>
              </a:defRPr>
            </a:pPr>
            <a:r>
              <a:rPr dirty="0"/>
              <a:t>Mitigating up to 22 inches of rain per hour</a:t>
            </a:r>
          </a:p>
        </p:txBody>
      </p:sp>
      <p:sp>
        <p:nvSpPr>
          <p:cNvPr id="266" name="(VIDEO)"/>
          <p:cNvSpPr txBox="1"/>
          <p:nvPr/>
        </p:nvSpPr>
        <p:spPr>
          <a:xfrm>
            <a:off x="15906014" y="10467240"/>
            <a:ext cx="2560395" cy="461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b="1"/>
            </a:lvl1pPr>
          </a:lstStyle>
          <a:p>
            <a:r>
              <a:t>(VIDEO)</a:t>
            </a:r>
          </a:p>
        </p:txBody>
      </p:sp>
      <p:pic>
        <p:nvPicPr>
          <p:cNvPr id="4" name="Graphic 3">
            <a:extLst>
              <a:ext uri="{FF2B5EF4-FFF2-40B4-BE49-F238E27FC236}">
                <a16:creationId xmlns:a16="http://schemas.microsoft.com/office/drawing/2014/main" id="{D38AEE8A-88CD-8BB0-FE05-E174D3173B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13" y="11223733"/>
            <a:ext cx="24388613" cy="2492267"/>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6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62"/>
                </p:tgtEl>
              </p:cMediaNode>
            </p:video>
            <p:seq concurrent="1" prevAc="none" nextAc="seek">
              <p:cTn id="8" restart="whenNotActive" fill="hold" evtFilter="cancelBubble" nodeType="interactiveSeq">
                <p:stCondLst>
                  <p:cond evt="onClick" delay="0">
                    <p:tgtEl>
                      <p:spTgt spid="26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2"/>
                                        </p:tgtEl>
                                      </p:cBhvr>
                                    </p:cmd>
                                  </p:childTnLst>
                                </p:cTn>
                              </p:par>
                            </p:childTnLst>
                          </p:cTn>
                        </p:par>
                      </p:childTnLst>
                    </p:cTn>
                  </p:par>
                </p:childTnLst>
              </p:cTn>
              <p:nextCondLst>
                <p:cond evt="onClick" delay="0">
                  <p:tgtEl>
                    <p:spTgt spid="26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8EEEECCE-80E5-3201-6809-2453B551175E}"/>
              </a:ext>
            </a:extLst>
          </p:cNvPr>
          <p:cNvSpPr/>
          <p:nvPr/>
        </p:nvSpPr>
        <p:spPr>
          <a:xfrm>
            <a:off x="7608008" y="406455"/>
            <a:ext cx="9796140" cy="1270001"/>
          </a:xfrm>
          <a:prstGeom prst="rect">
            <a:avLst/>
          </a:prstGeom>
          <a:solidFill>
            <a:srgbClr val="A23A3E"/>
          </a:solidFill>
          <a:ln w="12700">
            <a:miter lim="400000"/>
          </a:ln>
        </p:spPr>
        <p:txBody>
          <a:bodyPr lIns="50800" tIns="50800" rIns="50800" bIns="50800" anchor="ctr"/>
          <a:lstStyle/>
          <a:p>
            <a:pPr defTabSz="825500">
              <a:defRPr sz="3200">
                <a:solidFill>
                  <a:srgbClr val="FF9945"/>
                </a:solidFill>
                <a:latin typeface="Helvetica Neue Medium"/>
                <a:ea typeface="Helvetica Neue Medium"/>
                <a:cs typeface="Helvetica Neue Medium"/>
                <a:sym typeface="Helvetica Neue Medium"/>
              </a:defRPr>
            </a:pPr>
            <a:endParaRPr dirty="0"/>
          </a:p>
        </p:txBody>
      </p:sp>
      <p:pic>
        <p:nvPicPr>
          <p:cNvPr id="269" name="Screenshot 2023-04-10 at 1.31.27 PM.png" descr="Screenshot 2023-04-10 at 1.31.27 PM.png"/>
          <p:cNvPicPr>
            <a:picLocks noChangeAspect="1"/>
          </p:cNvPicPr>
          <p:nvPr/>
        </p:nvPicPr>
        <p:blipFill>
          <a:blip r:embed="rId2"/>
          <a:stretch>
            <a:fillRect/>
          </a:stretch>
        </p:blipFill>
        <p:spPr>
          <a:xfrm>
            <a:off x="140367" y="364814"/>
            <a:ext cx="2560394" cy="1351320"/>
          </a:xfrm>
          <a:prstGeom prst="rect">
            <a:avLst/>
          </a:prstGeom>
          <a:ln w="12700">
            <a:miter lim="400000"/>
          </a:ln>
        </p:spPr>
      </p:pic>
      <p:pic>
        <p:nvPicPr>
          <p:cNvPr id="270" name="IMG_0757.PNG" descr="IMG_0757.PNG"/>
          <p:cNvPicPr>
            <a:picLocks noChangeAspect="1"/>
          </p:cNvPicPr>
          <p:nvPr/>
        </p:nvPicPr>
        <p:blipFill>
          <a:blip r:embed="rId3"/>
          <a:stretch>
            <a:fillRect/>
          </a:stretch>
        </p:blipFill>
        <p:spPr>
          <a:xfrm>
            <a:off x="5642448" y="1607061"/>
            <a:ext cx="23117447" cy="10171678"/>
          </a:xfrm>
          <a:prstGeom prst="rect">
            <a:avLst/>
          </a:prstGeom>
          <a:ln w="12700">
            <a:miter lim="400000"/>
          </a:ln>
        </p:spPr>
      </p:pic>
      <p:grpSp>
        <p:nvGrpSpPr>
          <p:cNvPr id="273" name="With its patented 11 critical bends of strength, gutter topper is design to withstand the worst that mother nature can throw at it!"/>
          <p:cNvGrpSpPr/>
          <p:nvPr/>
        </p:nvGrpSpPr>
        <p:grpSpPr>
          <a:xfrm>
            <a:off x="17854077" y="5620272"/>
            <a:ext cx="6073622" cy="2489201"/>
            <a:chOff x="0" y="0"/>
            <a:chExt cx="6073621" cy="2489200"/>
          </a:xfrm>
        </p:grpSpPr>
        <p:sp>
          <p:nvSpPr>
            <p:cNvPr id="272" name="With its patented 11 critical bends of strength, gutter topper is design to withstand the worst that mother nature can throw at it!"/>
            <p:cNvSpPr txBox="1"/>
            <p:nvPr/>
          </p:nvSpPr>
          <p:spPr>
            <a:xfrm>
              <a:off x="38100" y="38100"/>
              <a:ext cx="5997422" cy="241300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3200" b="1">
                  <a:latin typeface="Avenir Next Condensed Regular"/>
                  <a:ea typeface="Avenir Next Condensed Regular"/>
                  <a:cs typeface="Avenir Next Condensed Regular"/>
                  <a:sym typeface="Avenir Next Condensed Regular"/>
                </a:defRPr>
              </a:lvl1pPr>
            </a:lstStyle>
            <a:p>
              <a:r>
                <a:t>With its patented 11 critical bends of strength, gutter topper is design to withstand the worst that mother nature can throw at it!</a:t>
              </a:r>
            </a:p>
          </p:txBody>
        </p:sp>
        <p:pic>
          <p:nvPicPr>
            <p:cNvPr id="271" name="With its patented 11 critical bends of strength, gutter topper is design to withstand the worst that mother nature can throw at it! With its patented 11 critical bends of strength, gutter topper is design to withstand the worst that mother nature can thr" descr="With its patented 11 critical bends of strength, gutter topper is design to withstand the worst that mother nature can throw at it! With its patented 11 critical bends of strength, gutter topper is design to withstand the worst that mother nature can throw at it!"/>
            <p:cNvPicPr>
              <a:picLocks/>
            </p:cNvPicPr>
            <p:nvPr/>
          </p:nvPicPr>
          <p:blipFill>
            <a:blip r:embed="rId4"/>
            <a:stretch>
              <a:fillRect/>
            </a:stretch>
          </p:blipFill>
          <p:spPr>
            <a:xfrm>
              <a:off x="0" y="0"/>
              <a:ext cx="6073622" cy="2489200"/>
            </a:xfrm>
            <a:prstGeom prst="rect">
              <a:avLst/>
            </a:prstGeom>
            <a:effectLst/>
          </p:spPr>
        </p:pic>
      </p:grpSp>
      <p:sp>
        <p:nvSpPr>
          <p:cNvPr id="275" name="THE MOST SOPHISTICATED, HOODED STYLE LEAF PROTECTION MADE!"/>
          <p:cNvSpPr txBox="1"/>
          <p:nvPr/>
        </p:nvSpPr>
        <p:spPr>
          <a:xfrm>
            <a:off x="8771824" y="532474"/>
            <a:ext cx="7476075"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600" b="1">
                <a:solidFill>
                  <a:srgbClr val="FFFFFF"/>
                </a:solidFill>
                <a:latin typeface="Avenir Next Condensed Regular"/>
                <a:ea typeface="Avenir Next Condensed Regular"/>
                <a:cs typeface="Avenir Next Condensed Regular"/>
                <a:sym typeface="Avenir Next Condensed Regular"/>
              </a:defRPr>
            </a:lvl1pPr>
          </a:lstStyle>
          <a:p>
            <a:r>
              <a:rPr dirty="0"/>
              <a:t>THE MOST SOPHISTICATED, HOODED STYLE LEAF PROTECTION MADE!</a:t>
            </a:r>
          </a:p>
        </p:txBody>
      </p:sp>
      <p:sp>
        <p:nvSpPr>
          <p:cNvPr id="276" name="Line"/>
          <p:cNvSpPr/>
          <p:nvPr/>
        </p:nvSpPr>
        <p:spPr>
          <a:xfrm flipH="1" flipV="1">
            <a:off x="13100076" y="6884484"/>
            <a:ext cx="3845722" cy="479534"/>
          </a:xfrm>
          <a:prstGeom prst="line">
            <a:avLst/>
          </a:prstGeom>
          <a:ln w="50800">
            <a:solidFill>
              <a:srgbClr val="000000"/>
            </a:solidFill>
            <a:miter lim="400000"/>
            <a:tailEnd type="triangle"/>
          </a:ln>
        </p:spPr>
        <p:txBody>
          <a:bodyPr lIns="50800" tIns="50800" rIns="50800" bIns="50800" anchor="ctr"/>
          <a:lstStyle/>
          <a:p>
            <a:endParaRPr/>
          </a:p>
        </p:txBody>
      </p:sp>
      <p:sp>
        <p:nvSpPr>
          <p:cNvPr id="277" name="Line"/>
          <p:cNvSpPr/>
          <p:nvPr/>
        </p:nvSpPr>
        <p:spPr>
          <a:xfrm flipH="1" flipV="1">
            <a:off x="14109542" y="5159297"/>
            <a:ext cx="3108876" cy="1224281"/>
          </a:xfrm>
          <a:prstGeom prst="line">
            <a:avLst/>
          </a:prstGeom>
          <a:ln w="50800">
            <a:solidFill>
              <a:srgbClr val="000000"/>
            </a:solidFill>
            <a:miter lim="400000"/>
            <a:tailEnd type="triangle"/>
          </a:ln>
        </p:spPr>
        <p:txBody>
          <a:bodyPr lIns="50800" tIns="50800" rIns="50800" bIns="50800" anchor="ctr"/>
          <a:lstStyle/>
          <a:p>
            <a:endParaRPr/>
          </a:p>
        </p:txBody>
      </p:sp>
      <p:sp>
        <p:nvSpPr>
          <p:cNvPr id="278" name="Line"/>
          <p:cNvSpPr/>
          <p:nvPr/>
        </p:nvSpPr>
        <p:spPr>
          <a:xfrm flipH="1" flipV="1">
            <a:off x="10964757" y="3518318"/>
            <a:ext cx="6338212" cy="2140312"/>
          </a:xfrm>
          <a:prstGeom prst="line">
            <a:avLst/>
          </a:prstGeom>
          <a:ln w="50800">
            <a:solidFill>
              <a:srgbClr val="000000"/>
            </a:solidFill>
            <a:miter lim="400000"/>
            <a:tailEnd type="triangle"/>
          </a:ln>
        </p:spPr>
        <p:txBody>
          <a:bodyPr lIns="50800" tIns="50800" rIns="50800" bIns="50800" anchor="ctr"/>
          <a:lstStyle/>
          <a:p>
            <a:endParaRPr/>
          </a:p>
        </p:txBody>
      </p:sp>
      <p:sp>
        <p:nvSpPr>
          <p:cNvPr id="279" name="Line"/>
          <p:cNvSpPr/>
          <p:nvPr/>
        </p:nvSpPr>
        <p:spPr>
          <a:xfrm flipH="1">
            <a:off x="11709134" y="8536124"/>
            <a:ext cx="6344103" cy="1573070"/>
          </a:xfrm>
          <a:prstGeom prst="line">
            <a:avLst/>
          </a:prstGeom>
          <a:ln w="50800">
            <a:solidFill>
              <a:srgbClr val="000000"/>
            </a:solidFill>
            <a:miter lim="400000"/>
            <a:tailEnd type="triangle"/>
          </a:ln>
        </p:spPr>
        <p:txBody>
          <a:bodyPr lIns="50800" tIns="50800" rIns="50800" bIns="50800" anchor="ctr"/>
          <a:lstStyle/>
          <a:p>
            <a:endParaRPr/>
          </a:p>
        </p:txBody>
      </p:sp>
      <p:sp>
        <p:nvSpPr>
          <p:cNvPr id="280" name="Line"/>
          <p:cNvSpPr/>
          <p:nvPr/>
        </p:nvSpPr>
        <p:spPr>
          <a:xfrm flipH="1" flipV="1">
            <a:off x="15276103" y="3962674"/>
            <a:ext cx="2962660" cy="1232147"/>
          </a:xfrm>
          <a:prstGeom prst="line">
            <a:avLst/>
          </a:prstGeom>
          <a:ln w="50800">
            <a:solidFill>
              <a:srgbClr val="000000"/>
            </a:solidFill>
            <a:miter lim="400000"/>
            <a:tailEnd type="triangle"/>
          </a:ln>
        </p:spPr>
        <p:txBody>
          <a:bodyPr lIns="50800" tIns="50800" rIns="50800" bIns="50800" anchor="ctr"/>
          <a:lstStyle/>
          <a:p>
            <a:endParaRPr/>
          </a:p>
        </p:txBody>
      </p:sp>
      <p:sp>
        <p:nvSpPr>
          <p:cNvPr id="281" name="Line"/>
          <p:cNvSpPr/>
          <p:nvPr/>
        </p:nvSpPr>
        <p:spPr>
          <a:xfrm flipH="1" flipV="1">
            <a:off x="14891771" y="6101272"/>
            <a:ext cx="2274502" cy="807136"/>
          </a:xfrm>
          <a:prstGeom prst="line">
            <a:avLst/>
          </a:prstGeom>
          <a:ln w="50800">
            <a:solidFill>
              <a:srgbClr val="000000"/>
            </a:solidFill>
            <a:miter lim="400000"/>
            <a:tailEnd type="triangle"/>
          </a:ln>
        </p:spPr>
        <p:txBody>
          <a:bodyPr lIns="50800" tIns="50800" rIns="50800" bIns="50800" anchor="ctr"/>
          <a:lstStyle/>
          <a:p>
            <a:endParaRPr/>
          </a:p>
        </p:txBody>
      </p:sp>
      <p:sp>
        <p:nvSpPr>
          <p:cNvPr id="282" name="Line"/>
          <p:cNvSpPr/>
          <p:nvPr/>
        </p:nvSpPr>
        <p:spPr>
          <a:xfrm flipH="1">
            <a:off x="13366945" y="7938122"/>
            <a:ext cx="3920351" cy="780704"/>
          </a:xfrm>
          <a:prstGeom prst="line">
            <a:avLst/>
          </a:prstGeom>
          <a:ln w="50800">
            <a:solidFill>
              <a:srgbClr val="000000"/>
            </a:solidFill>
            <a:miter lim="400000"/>
            <a:tailEnd type="triangle"/>
          </a:ln>
        </p:spPr>
        <p:txBody>
          <a:bodyPr lIns="50800" tIns="50800" rIns="50800" bIns="50800" anchor="ctr"/>
          <a:lstStyle/>
          <a:p>
            <a:endParaRPr/>
          </a:p>
        </p:txBody>
      </p:sp>
      <p:grpSp>
        <p:nvGrpSpPr>
          <p:cNvPr id="285" name="There is no better gutter system on the market. Gutter topper, with its patented engineering, is the most effective, efficient system available. Gutter Toppers design gives it a smooth silhouette that enhances your roof line. And it's available in a wide"/>
          <p:cNvGrpSpPr/>
          <p:nvPr/>
        </p:nvGrpSpPr>
        <p:grpSpPr>
          <a:xfrm>
            <a:off x="697102" y="3294045"/>
            <a:ext cx="5092410" cy="5740401"/>
            <a:chOff x="0" y="0"/>
            <a:chExt cx="5092408" cy="5740400"/>
          </a:xfrm>
        </p:grpSpPr>
        <p:sp>
          <p:nvSpPr>
            <p:cNvPr id="284" name="There is no better gutter system on the market. Gutter topper, with its patented engineering, is the most effective, efficient system available. Gutter Toppers design gives it a smooth silhouette that enhances your roof line. And it's available in a wide"/>
            <p:cNvSpPr txBox="1"/>
            <p:nvPr/>
          </p:nvSpPr>
          <p:spPr>
            <a:xfrm>
              <a:off x="38099" y="38100"/>
              <a:ext cx="5016210" cy="5664200"/>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2600" b="1">
                  <a:latin typeface="Avenir Next Condensed Regular"/>
                  <a:ea typeface="Avenir Next Condensed Regular"/>
                  <a:cs typeface="Avenir Next Condensed Regular"/>
                  <a:sym typeface="Avenir Next Condensed Regular"/>
                </a:defRPr>
              </a:lvl1pPr>
            </a:lstStyle>
            <a:p>
              <a:r>
                <a:t>There is no better gutter system on the market. Gutter topper, with its patented engineering, is the most effective, efficient system available. Gutter Toppers design gives it a smooth silhouette that enhances your roof line. And it's available in a wide range of colors to blend with colors of your shingles and gutters. All products are proudly manufactured in the USA by Gutter Topper, a family owned company.</a:t>
              </a:r>
            </a:p>
          </p:txBody>
        </p:sp>
        <p:pic>
          <p:nvPicPr>
            <p:cNvPr id="283" name="There is no better gutter system on the market. Gutter topper, with its patented engineering, is the most effective, efficient system available. Gutter Toppers design gives it a smooth silhouette that enhances your roof line. And it's available in a wide" descr="There is no better gutter system on the market. Gutter topper, with its patented engineering, is the most effective, efficient system available. Gutter Toppers design gives it a smooth silhouette that enhances your roof line. And it's available in a wide range of colors to blend with colors of your shingles and gutters. All products are proudly manufactured in the USA by Gutter Topper, a family owned company. There is no better gutter system on the market. Gutter topper, with its patented engineering, is the most effective, efficient system available. Gutter Toppers design gives it a smooth silhouette that enhances your roof line. And it's available in a wide range of colors to blend with colors of your shingles and gutters. All products are proudly manufactured in the USA by Gutter Topper, a family owned company."/>
            <p:cNvPicPr>
              <a:picLocks/>
            </p:cNvPicPr>
            <p:nvPr/>
          </p:nvPicPr>
          <p:blipFill>
            <a:blip r:embed="rId5"/>
            <a:stretch>
              <a:fillRect/>
            </a:stretch>
          </p:blipFill>
          <p:spPr>
            <a:xfrm>
              <a:off x="-1" y="0"/>
              <a:ext cx="5092410" cy="5740400"/>
            </a:xfrm>
            <a:prstGeom prst="rect">
              <a:avLst/>
            </a:prstGeom>
            <a:effectLst/>
          </p:spPr>
        </p:pic>
      </p:grpSp>
      <p:pic>
        <p:nvPicPr>
          <p:cNvPr id="5" name="Graphic 4">
            <a:extLst>
              <a:ext uri="{FF2B5EF4-FFF2-40B4-BE49-F238E27FC236}">
                <a16:creationId xmlns:a16="http://schemas.microsoft.com/office/drawing/2014/main" id="{3FFD72DC-48DA-B43B-DEE4-C5C3AA7E9D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13" y="11223733"/>
            <a:ext cx="24388613" cy="2492267"/>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A88B49AB-530B-2F27-8541-C5FE02BB402D}"/>
              </a:ext>
            </a:extLst>
          </p:cNvPr>
          <p:cNvSpPr/>
          <p:nvPr/>
        </p:nvSpPr>
        <p:spPr>
          <a:xfrm>
            <a:off x="7085603" y="378776"/>
            <a:ext cx="9796140" cy="1270001"/>
          </a:xfrm>
          <a:prstGeom prst="rect">
            <a:avLst/>
          </a:prstGeom>
          <a:solidFill>
            <a:srgbClr val="A23A3E"/>
          </a:solidFill>
          <a:ln w="12700">
            <a:miter lim="400000"/>
          </a:ln>
        </p:spPr>
        <p:txBody>
          <a:bodyPr lIns="50800" tIns="50800" rIns="50800" bIns="50800" anchor="ctr"/>
          <a:lstStyle/>
          <a:p>
            <a:pPr defTabSz="825500">
              <a:defRPr sz="3200">
                <a:solidFill>
                  <a:srgbClr val="FF9945"/>
                </a:solidFill>
                <a:latin typeface="Helvetica Neue Medium"/>
                <a:ea typeface="Helvetica Neue Medium"/>
                <a:cs typeface="Helvetica Neue Medium"/>
                <a:sym typeface="Helvetica Neue Medium"/>
              </a:defRPr>
            </a:pPr>
            <a:endParaRPr dirty="0"/>
          </a:p>
        </p:txBody>
      </p:sp>
      <p:sp>
        <p:nvSpPr>
          <p:cNvPr id="288" name="Benefits of Using a Gutter Topper Product"/>
          <p:cNvSpPr txBox="1"/>
          <p:nvPr/>
        </p:nvSpPr>
        <p:spPr>
          <a:xfrm>
            <a:off x="9103427" y="758600"/>
            <a:ext cx="5760493"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b="1">
                <a:solidFill>
                  <a:srgbClr val="FFFFFF"/>
                </a:solidFill>
                <a:latin typeface="Avenir Next Condensed Regular"/>
                <a:ea typeface="Avenir Next Condensed Regular"/>
                <a:cs typeface="Avenir Next Condensed Regular"/>
                <a:sym typeface="Avenir Next Condensed Regular"/>
              </a:defRPr>
            </a:lvl1pPr>
          </a:lstStyle>
          <a:p>
            <a:r>
              <a:rPr dirty="0"/>
              <a:t>Benefits of Using a Gutter Topper Product</a:t>
            </a:r>
          </a:p>
        </p:txBody>
      </p:sp>
      <p:pic>
        <p:nvPicPr>
          <p:cNvPr id="289" name="Screenshot 2023-04-10 at 1.31.27 PM.png" descr="Screenshot 2023-04-10 at 1.31.27 PM.png"/>
          <p:cNvPicPr>
            <a:picLocks noChangeAspect="1"/>
          </p:cNvPicPr>
          <p:nvPr/>
        </p:nvPicPr>
        <p:blipFill>
          <a:blip r:embed="rId2"/>
          <a:stretch>
            <a:fillRect/>
          </a:stretch>
        </p:blipFill>
        <p:spPr>
          <a:xfrm>
            <a:off x="140367" y="364814"/>
            <a:ext cx="2560394" cy="1351320"/>
          </a:xfrm>
          <a:prstGeom prst="rect">
            <a:avLst/>
          </a:prstGeom>
          <a:ln w="12700">
            <a:miter lim="400000"/>
          </a:ln>
        </p:spPr>
      </p:pic>
      <p:pic>
        <p:nvPicPr>
          <p:cNvPr id="290" name="Screenshot 2023-04-28 at 9.14.02 AM.png" descr="Screenshot 2023-04-28 at 9.14.02 AM.png"/>
          <p:cNvPicPr>
            <a:picLocks noChangeAspect="1"/>
          </p:cNvPicPr>
          <p:nvPr/>
        </p:nvPicPr>
        <p:blipFill>
          <a:blip r:embed="rId3"/>
          <a:stretch>
            <a:fillRect/>
          </a:stretch>
        </p:blipFill>
        <p:spPr>
          <a:xfrm>
            <a:off x="17336570" y="2509949"/>
            <a:ext cx="7171464" cy="1730381"/>
          </a:xfrm>
          <a:prstGeom prst="rect">
            <a:avLst/>
          </a:prstGeom>
          <a:ln w="12700">
            <a:miter lim="400000"/>
          </a:ln>
        </p:spPr>
      </p:pic>
      <p:pic>
        <p:nvPicPr>
          <p:cNvPr id="291" name="Screenshot 2023-05-04 at 9.02.58 AM.png" descr="Screenshot 2023-05-04 at 9.02.58 AM.png"/>
          <p:cNvPicPr>
            <a:picLocks noChangeAspect="1"/>
          </p:cNvPicPr>
          <p:nvPr/>
        </p:nvPicPr>
        <p:blipFill>
          <a:blip r:embed="rId4"/>
          <a:srcRect/>
          <a:stretch>
            <a:fillRect/>
          </a:stretch>
        </p:blipFill>
        <p:spPr>
          <a:xfrm>
            <a:off x="5458221" y="2378757"/>
            <a:ext cx="13467624" cy="10716009"/>
          </a:xfrm>
          <a:prstGeom prst="rect">
            <a:avLst/>
          </a:prstGeom>
          <a:ln w="25400">
            <a:miter lim="400000"/>
          </a:ln>
          <a:effectLst>
            <a:outerShdw blurRad="1270000" dist="127000" dir="5400000" rotWithShape="0">
              <a:srgbClr val="000000">
                <a:alpha val="83248"/>
              </a:srgbClr>
            </a:outerShdw>
          </a:effectLst>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E7C1F876-DC11-23D9-C977-AE2A531D5470}"/>
              </a:ext>
            </a:extLst>
          </p:cNvPr>
          <p:cNvSpPr/>
          <p:nvPr/>
        </p:nvSpPr>
        <p:spPr>
          <a:xfrm>
            <a:off x="7085603" y="427865"/>
            <a:ext cx="9796140" cy="1270001"/>
          </a:xfrm>
          <a:prstGeom prst="rect">
            <a:avLst/>
          </a:prstGeom>
          <a:solidFill>
            <a:srgbClr val="A23A3E"/>
          </a:solidFill>
          <a:ln w="12700">
            <a:miter lim="400000"/>
          </a:ln>
        </p:spPr>
        <p:txBody>
          <a:bodyPr lIns="50800" tIns="50800" rIns="50800" bIns="50800" anchor="ctr"/>
          <a:lstStyle/>
          <a:p>
            <a:pPr defTabSz="825500">
              <a:defRPr sz="3200">
                <a:solidFill>
                  <a:srgbClr val="FF9945"/>
                </a:solidFill>
                <a:latin typeface="Helvetica Neue Medium"/>
                <a:ea typeface="Helvetica Neue Medium"/>
                <a:cs typeface="Helvetica Neue Medium"/>
                <a:sym typeface="Helvetica Neue Medium"/>
              </a:defRPr>
            </a:pPr>
            <a:endParaRPr dirty="0"/>
          </a:p>
        </p:txBody>
      </p:sp>
      <p:sp>
        <p:nvSpPr>
          <p:cNvPr id="294" name="Products For Every Home"/>
          <p:cNvSpPr txBox="1"/>
          <p:nvPr/>
        </p:nvSpPr>
        <p:spPr>
          <a:xfrm>
            <a:off x="10229168" y="777115"/>
            <a:ext cx="350901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b="1">
                <a:solidFill>
                  <a:srgbClr val="FFFFFF"/>
                </a:solidFill>
                <a:latin typeface="Avenir Next Condensed Regular"/>
                <a:ea typeface="Avenir Next Condensed Regular"/>
                <a:cs typeface="Avenir Next Condensed Regular"/>
                <a:sym typeface="Avenir Next Condensed Regular"/>
              </a:defRPr>
            </a:lvl1pPr>
          </a:lstStyle>
          <a:p>
            <a:r>
              <a:rPr dirty="0"/>
              <a:t>Products For Every Home</a:t>
            </a:r>
          </a:p>
        </p:txBody>
      </p:sp>
      <p:pic>
        <p:nvPicPr>
          <p:cNvPr id="295" name="Screenshot 2023-04-27 at 5.43.29 PM.png" descr="Screenshot 2023-04-27 at 5.43.29 PM.png"/>
          <p:cNvPicPr>
            <a:picLocks noChangeAspect="1"/>
          </p:cNvPicPr>
          <p:nvPr/>
        </p:nvPicPr>
        <p:blipFill>
          <a:blip r:embed="rId3"/>
          <a:stretch>
            <a:fillRect/>
          </a:stretch>
        </p:blipFill>
        <p:spPr>
          <a:xfrm>
            <a:off x="2526494" y="6063745"/>
            <a:ext cx="19960515" cy="6953987"/>
          </a:xfrm>
          <a:prstGeom prst="rect">
            <a:avLst/>
          </a:prstGeom>
          <a:ln w="12700">
            <a:miter lim="400000"/>
          </a:ln>
        </p:spPr>
      </p:pic>
      <p:pic>
        <p:nvPicPr>
          <p:cNvPr id="296" name="Screenshot 2023-04-10 at 1.31.27 PM.png" descr="Screenshot 2023-04-10 at 1.31.27 PM.png"/>
          <p:cNvPicPr>
            <a:picLocks noChangeAspect="1"/>
          </p:cNvPicPr>
          <p:nvPr/>
        </p:nvPicPr>
        <p:blipFill>
          <a:blip r:embed="rId4"/>
          <a:stretch>
            <a:fillRect/>
          </a:stretch>
        </p:blipFill>
        <p:spPr>
          <a:xfrm>
            <a:off x="140367" y="364814"/>
            <a:ext cx="2560394" cy="1351320"/>
          </a:xfrm>
          <a:prstGeom prst="rect">
            <a:avLst/>
          </a:prstGeom>
          <a:ln w="12700">
            <a:miter lim="400000"/>
          </a:ln>
        </p:spPr>
      </p:pic>
      <p:sp>
        <p:nvSpPr>
          <p:cNvPr id="297" name="There is no better gutter system on the market. Gutter topper, with its patented engineering, is the most effective, efficient system available. Gutter Toppers design gives it a smooth silhouette that enhances your roof line. And it's available in a wide"/>
          <p:cNvSpPr txBox="1"/>
          <p:nvPr/>
        </p:nvSpPr>
        <p:spPr>
          <a:xfrm>
            <a:off x="4098559" y="2915605"/>
            <a:ext cx="16186882" cy="193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600" b="1">
                <a:latin typeface="Avenir Next Condensed Regular"/>
                <a:ea typeface="Avenir Next Condensed Regular"/>
                <a:cs typeface="Avenir Next Condensed Regular"/>
                <a:sym typeface="Avenir Next Condensed Regular"/>
              </a:defRPr>
            </a:lvl1pPr>
          </a:lstStyle>
          <a:p>
            <a:r>
              <a:rPr dirty="0"/>
              <a:t>There is no better gutter system on the market. Gutter topper, with its patented engineering, is the most effective, efficient system available. Gutter Toppers design gives it a smooth silhouette that enhances your roof line. And it's available in a wide range of colors to blend with colors of your shingles and gutters. All products are proudly manufactured in the USA by Gutter Topper, a family owned company.</a:t>
            </a:r>
          </a:p>
        </p:txBody>
      </p:sp>
      <p:pic>
        <p:nvPicPr>
          <p:cNvPr id="4" name="Graphic 3">
            <a:extLst>
              <a:ext uri="{FF2B5EF4-FFF2-40B4-BE49-F238E27FC236}">
                <a16:creationId xmlns:a16="http://schemas.microsoft.com/office/drawing/2014/main" id="{1A983EAA-E585-5162-D450-900B801736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20564" y="9274014"/>
            <a:ext cx="21341144" cy="1831660"/>
          </a:xfrm>
          <a:prstGeom prst="rect">
            <a:avLst/>
          </a:prstGeom>
        </p:spPr>
      </p:pic>
      <p:sp>
        <p:nvSpPr>
          <p:cNvPr id="3" name="Rectangle 2">
            <a:extLst>
              <a:ext uri="{FF2B5EF4-FFF2-40B4-BE49-F238E27FC236}">
                <a16:creationId xmlns:a16="http://schemas.microsoft.com/office/drawing/2014/main" id="{2124936B-2B72-6199-C646-B0B84BC4F247}"/>
              </a:ext>
            </a:extLst>
          </p:cNvPr>
          <p:cNvSpPr/>
          <p:nvPr/>
        </p:nvSpPr>
        <p:spPr>
          <a:xfrm>
            <a:off x="7085603" y="5412259"/>
            <a:ext cx="10584559" cy="378135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Picture 5" descr="A red and black logo&#10;&#10;Description automatically generated">
            <a:extLst>
              <a:ext uri="{FF2B5EF4-FFF2-40B4-BE49-F238E27FC236}">
                <a16:creationId xmlns:a16="http://schemas.microsoft.com/office/drawing/2014/main" id="{C6D7DB33-486D-7810-E825-8277F3DDB0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9857" y="4968178"/>
            <a:ext cx="9898831" cy="3980093"/>
          </a:xfrm>
          <a:prstGeom prst="rect">
            <a:avLst/>
          </a:prstGeom>
        </p:spPr>
      </p:pic>
      <p:sp>
        <p:nvSpPr>
          <p:cNvPr id="7" name="Rectangle 6">
            <a:extLst>
              <a:ext uri="{FF2B5EF4-FFF2-40B4-BE49-F238E27FC236}">
                <a16:creationId xmlns:a16="http://schemas.microsoft.com/office/drawing/2014/main" id="{A5844559-D47A-C392-5AB7-6F631584788A}"/>
              </a:ext>
            </a:extLst>
          </p:cNvPr>
          <p:cNvSpPr/>
          <p:nvPr/>
        </p:nvSpPr>
        <p:spPr>
          <a:xfrm>
            <a:off x="1210962" y="8826099"/>
            <a:ext cx="22341016" cy="239383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1" name="Picture 10" descr="A close-up of a logo&#10;&#10;Description automatically generated">
            <a:extLst>
              <a:ext uri="{FF2B5EF4-FFF2-40B4-BE49-F238E27FC236}">
                <a16:creationId xmlns:a16="http://schemas.microsoft.com/office/drawing/2014/main" id="{898DAAB6-FDFE-6612-96A6-6DD243B754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1193" y="9641532"/>
            <a:ext cx="4335398" cy="1583931"/>
          </a:xfrm>
          <a:prstGeom prst="rect">
            <a:avLst/>
          </a:prstGeom>
        </p:spPr>
      </p:pic>
      <p:pic>
        <p:nvPicPr>
          <p:cNvPr id="13" name="Picture 12" descr="A black background with white text&#10;&#10;Description automatically generated">
            <a:extLst>
              <a:ext uri="{FF2B5EF4-FFF2-40B4-BE49-F238E27FC236}">
                <a16:creationId xmlns:a16="http://schemas.microsoft.com/office/drawing/2014/main" id="{9177B75F-EDB2-419F-7DEB-F6BEA31FD0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8756" y="9643505"/>
            <a:ext cx="4401580" cy="1608110"/>
          </a:xfrm>
          <a:prstGeom prst="rect">
            <a:avLst/>
          </a:prstGeom>
        </p:spPr>
      </p:pic>
      <p:pic>
        <p:nvPicPr>
          <p:cNvPr id="15" name="Picture 14" descr="Blue text on a black background&#10;&#10;Description automatically generated">
            <a:extLst>
              <a:ext uri="{FF2B5EF4-FFF2-40B4-BE49-F238E27FC236}">
                <a16:creationId xmlns:a16="http://schemas.microsoft.com/office/drawing/2014/main" id="{B29F9FA6-AF60-76B4-ADC2-21B98C6896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06751" y="9990497"/>
            <a:ext cx="3787046" cy="968428"/>
          </a:xfrm>
          <a:prstGeom prst="rect">
            <a:avLst/>
          </a:prstGeom>
        </p:spPr>
      </p:pic>
      <p:pic>
        <p:nvPicPr>
          <p:cNvPr id="19" name="Picture 18" descr="A black background with blue text&#10;&#10;Description automatically generated">
            <a:extLst>
              <a:ext uri="{FF2B5EF4-FFF2-40B4-BE49-F238E27FC236}">
                <a16:creationId xmlns:a16="http://schemas.microsoft.com/office/drawing/2014/main" id="{986CC3C8-FA54-71B5-B345-A20DD1C2E13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322057" y="9440623"/>
            <a:ext cx="6287141" cy="2413974"/>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Screenshot 2023-04-28 at 9.31.24 AM.png" descr="Screenshot 2023-04-28 at 9.31.24 AM.png"/>
          <p:cNvPicPr>
            <a:picLocks noChangeAspect="1"/>
          </p:cNvPicPr>
          <p:nvPr/>
        </p:nvPicPr>
        <p:blipFill>
          <a:blip r:embed="rId2"/>
          <a:stretch>
            <a:fillRect/>
          </a:stretch>
        </p:blipFill>
        <p:spPr>
          <a:xfrm>
            <a:off x="2882086" y="1434076"/>
            <a:ext cx="18619828" cy="8968714"/>
          </a:xfrm>
          <a:prstGeom prst="rect">
            <a:avLst/>
          </a:prstGeom>
          <a:ln w="12700">
            <a:miter lim="400000"/>
          </a:ln>
        </p:spPr>
      </p:pic>
      <p:pic>
        <p:nvPicPr>
          <p:cNvPr id="301" name="Screenshot 2023-04-28 at 9.31.45 AM.png" descr="Screenshot 2023-04-28 at 9.31.45 AM.png"/>
          <p:cNvPicPr>
            <a:picLocks noChangeAspect="1"/>
          </p:cNvPicPr>
          <p:nvPr/>
        </p:nvPicPr>
        <p:blipFill>
          <a:blip r:embed="rId3"/>
          <a:stretch>
            <a:fillRect/>
          </a:stretch>
        </p:blipFill>
        <p:spPr>
          <a:xfrm>
            <a:off x="2973980" y="663220"/>
            <a:ext cx="2963224" cy="2579103"/>
          </a:xfrm>
          <a:prstGeom prst="rect">
            <a:avLst/>
          </a:prstGeom>
          <a:ln w="12700">
            <a:miter lim="400000"/>
          </a:ln>
        </p:spPr>
      </p:pic>
      <p:pic>
        <p:nvPicPr>
          <p:cNvPr id="302" name="Screenshot 2023-04-10 at 1.31.27 PM.png" descr="Screenshot 2023-04-10 at 1.31.27 PM.png"/>
          <p:cNvPicPr>
            <a:picLocks noChangeAspect="1"/>
          </p:cNvPicPr>
          <p:nvPr/>
        </p:nvPicPr>
        <p:blipFill>
          <a:blip r:embed="rId4"/>
          <a:stretch>
            <a:fillRect/>
          </a:stretch>
        </p:blipFill>
        <p:spPr>
          <a:xfrm>
            <a:off x="3020721" y="796999"/>
            <a:ext cx="4379767" cy="2311544"/>
          </a:xfrm>
          <a:prstGeom prst="rect">
            <a:avLst/>
          </a:prstGeom>
          <a:ln w="12700">
            <a:miter lim="400000"/>
          </a:ln>
        </p:spPr>
      </p:pic>
      <p:pic>
        <p:nvPicPr>
          <p:cNvPr id="5" name="Graphic 4">
            <a:extLst>
              <a:ext uri="{FF2B5EF4-FFF2-40B4-BE49-F238E27FC236}">
                <a16:creationId xmlns:a16="http://schemas.microsoft.com/office/drawing/2014/main" id="{AE56AF30-745E-A313-989D-46638BF875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13" y="11223733"/>
            <a:ext cx="24388613" cy="2492267"/>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Screenshot 2023-04-28 at 9.32.47 AM.png" descr="Screenshot 2023-04-28 at 9.32.47 AM.png"/>
          <p:cNvPicPr>
            <a:picLocks noChangeAspect="1"/>
          </p:cNvPicPr>
          <p:nvPr/>
        </p:nvPicPr>
        <p:blipFill>
          <a:blip r:embed="rId2"/>
          <a:stretch>
            <a:fillRect/>
          </a:stretch>
        </p:blipFill>
        <p:spPr>
          <a:xfrm>
            <a:off x="3513149" y="1275974"/>
            <a:ext cx="18749734" cy="9115484"/>
          </a:xfrm>
          <a:prstGeom prst="rect">
            <a:avLst/>
          </a:prstGeom>
          <a:ln w="12700">
            <a:miter lim="400000"/>
          </a:ln>
        </p:spPr>
      </p:pic>
      <p:pic>
        <p:nvPicPr>
          <p:cNvPr id="307" name="Screenshot 2023-04-28 at 9.44.01 AM.png" descr="Screenshot 2023-04-28 at 9.44.01 AM.png"/>
          <p:cNvPicPr>
            <a:picLocks noChangeAspect="1"/>
          </p:cNvPicPr>
          <p:nvPr/>
        </p:nvPicPr>
        <p:blipFill>
          <a:blip r:embed="rId3"/>
          <a:stretch>
            <a:fillRect/>
          </a:stretch>
        </p:blipFill>
        <p:spPr>
          <a:xfrm>
            <a:off x="3727709" y="1448630"/>
            <a:ext cx="3328958" cy="615306"/>
          </a:xfrm>
          <a:prstGeom prst="rect">
            <a:avLst/>
          </a:prstGeom>
          <a:ln w="12700">
            <a:miter lim="400000"/>
          </a:ln>
        </p:spPr>
      </p:pic>
      <p:pic>
        <p:nvPicPr>
          <p:cNvPr id="3" name="Graphic 2">
            <a:extLst>
              <a:ext uri="{FF2B5EF4-FFF2-40B4-BE49-F238E27FC236}">
                <a16:creationId xmlns:a16="http://schemas.microsoft.com/office/drawing/2014/main" id="{62275CD2-1A98-A561-B24E-2D1E067A5C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98259" y="606050"/>
            <a:ext cx="6137713" cy="2915771"/>
          </a:xfrm>
          <a:prstGeom prst="rect">
            <a:avLst/>
          </a:prstGeom>
        </p:spPr>
      </p:pic>
      <p:pic>
        <p:nvPicPr>
          <p:cNvPr id="13" name="Picture 12" descr="A green and white text on a black background&#10;&#10;Description automatically generated">
            <a:extLst>
              <a:ext uri="{FF2B5EF4-FFF2-40B4-BE49-F238E27FC236}">
                <a16:creationId xmlns:a16="http://schemas.microsoft.com/office/drawing/2014/main" id="{F1231F15-B5E3-937D-B0DE-0D08F09B4F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3507" y="1337401"/>
            <a:ext cx="7386918" cy="2706984"/>
          </a:xfrm>
          <a:prstGeom prst="rect">
            <a:avLst/>
          </a:prstGeom>
        </p:spPr>
      </p:pic>
      <p:pic>
        <p:nvPicPr>
          <p:cNvPr id="14" name="Graphic 13">
            <a:extLst>
              <a:ext uri="{FF2B5EF4-FFF2-40B4-BE49-F238E27FC236}">
                <a16:creationId xmlns:a16="http://schemas.microsoft.com/office/drawing/2014/main" id="{3A7049BB-514D-F16D-CC16-CB5A2FD1D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13" y="11223733"/>
            <a:ext cx="24388613" cy="2492267"/>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Screenshot 2023-04-28 at 9.44.51 AM.png" descr="Screenshot 2023-04-28 at 9.44.51 AM.png"/>
          <p:cNvPicPr>
            <a:picLocks noChangeAspect="1"/>
          </p:cNvPicPr>
          <p:nvPr/>
        </p:nvPicPr>
        <p:blipFill>
          <a:blip r:embed="rId2"/>
          <a:stretch>
            <a:fillRect/>
          </a:stretch>
        </p:blipFill>
        <p:spPr>
          <a:xfrm>
            <a:off x="4478277" y="1725101"/>
            <a:ext cx="17649223" cy="9141876"/>
          </a:xfrm>
          <a:prstGeom prst="rect">
            <a:avLst/>
          </a:prstGeom>
          <a:ln w="12700">
            <a:miter lim="400000"/>
          </a:ln>
        </p:spPr>
      </p:pic>
      <p:pic>
        <p:nvPicPr>
          <p:cNvPr id="3" name="Graphic 2">
            <a:extLst>
              <a:ext uri="{FF2B5EF4-FFF2-40B4-BE49-F238E27FC236}">
                <a16:creationId xmlns:a16="http://schemas.microsoft.com/office/drawing/2014/main" id="{579D131B-FA45-9A4E-9959-908EBB3061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14583" y="2269724"/>
            <a:ext cx="5729490" cy="2915771"/>
          </a:xfrm>
          <a:prstGeom prst="rect">
            <a:avLst/>
          </a:prstGeom>
        </p:spPr>
      </p:pic>
      <p:pic>
        <p:nvPicPr>
          <p:cNvPr id="5" name="Graphic 4">
            <a:extLst>
              <a:ext uri="{FF2B5EF4-FFF2-40B4-BE49-F238E27FC236}">
                <a16:creationId xmlns:a16="http://schemas.microsoft.com/office/drawing/2014/main" id="{58D79639-5FDD-E849-BEF6-3156613877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4532" y="3235829"/>
            <a:ext cx="8649541" cy="983560"/>
          </a:xfrm>
          <a:prstGeom prst="rect">
            <a:avLst/>
          </a:prstGeom>
        </p:spPr>
      </p:pic>
      <p:pic>
        <p:nvPicPr>
          <p:cNvPr id="6" name="Graphic 5">
            <a:extLst>
              <a:ext uri="{FF2B5EF4-FFF2-40B4-BE49-F238E27FC236}">
                <a16:creationId xmlns:a16="http://schemas.microsoft.com/office/drawing/2014/main" id="{DB0ECEBE-DB8F-833A-73D2-AD2460F4E2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13" y="11223733"/>
            <a:ext cx="24388613" cy="2492267"/>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Screenshot 2023-04-28 at 9.51.26 AM.png" descr="Screenshot 2023-04-28 at 9.51.26 AM.png"/>
          <p:cNvPicPr>
            <a:picLocks noChangeAspect="1"/>
          </p:cNvPicPr>
          <p:nvPr/>
        </p:nvPicPr>
        <p:blipFill>
          <a:blip r:embed="rId2"/>
          <a:stretch>
            <a:fillRect/>
          </a:stretch>
        </p:blipFill>
        <p:spPr>
          <a:xfrm>
            <a:off x="4113002" y="1880193"/>
            <a:ext cx="16429189" cy="8125305"/>
          </a:xfrm>
          <a:prstGeom prst="rect">
            <a:avLst/>
          </a:prstGeom>
          <a:ln w="12700">
            <a:miter lim="400000"/>
          </a:ln>
        </p:spPr>
      </p:pic>
      <p:pic>
        <p:nvPicPr>
          <p:cNvPr id="320" name="Screenshot 2023-04-28 at 9.52.54 AM.png" descr="Screenshot 2023-04-28 at 9.52.54 AM.png"/>
          <p:cNvPicPr>
            <a:picLocks noChangeAspect="1"/>
          </p:cNvPicPr>
          <p:nvPr/>
        </p:nvPicPr>
        <p:blipFill>
          <a:blip r:embed="rId3"/>
          <a:stretch>
            <a:fillRect/>
          </a:stretch>
        </p:blipFill>
        <p:spPr>
          <a:xfrm>
            <a:off x="4547771" y="3376358"/>
            <a:ext cx="4621470" cy="439419"/>
          </a:xfrm>
          <a:prstGeom prst="rect">
            <a:avLst/>
          </a:prstGeom>
          <a:ln w="12700">
            <a:miter lim="400000"/>
          </a:ln>
        </p:spPr>
      </p:pic>
      <p:pic>
        <p:nvPicPr>
          <p:cNvPr id="3" name="Graphic 2">
            <a:extLst>
              <a:ext uri="{FF2B5EF4-FFF2-40B4-BE49-F238E27FC236}">
                <a16:creationId xmlns:a16="http://schemas.microsoft.com/office/drawing/2014/main" id="{C0772DB8-3534-2511-3107-C76E27E8EA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93760" y="680296"/>
            <a:ext cx="5992921" cy="2915771"/>
          </a:xfrm>
          <a:prstGeom prst="rect">
            <a:avLst/>
          </a:prstGeom>
        </p:spPr>
      </p:pic>
      <p:pic>
        <p:nvPicPr>
          <p:cNvPr id="19" name="Picture 18" descr="A black background with red text&#10;&#10;Description automatically generated">
            <a:extLst>
              <a:ext uri="{FF2B5EF4-FFF2-40B4-BE49-F238E27FC236}">
                <a16:creationId xmlns:a16="http://schemas.microsoft.com/office/drawing/2014/main" id="{7F2640C8-C988-0EF2-4ACF-F4F0C67DB4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6077" y="1343844"/>
            <a:ext cx="6748286" cy="2471933"/>
          </a:xfrm>
          <a:prstGeom prst="rect">
            <a:avLst/>
          </a:prstGeom>
        </p:spPr>
      </p:pic>
      <p:pic>
        <p:nvPicPr>
          <p:cNvPr id="20" name="Graphic 19">
            <a:extLst>
              <a:ext uri="{FF2B5EF4-FFF2-40B4-BE49-F238E27FC236}">
                <a16:creationId xmlns:a16="http://schemas.microsoft.com/office/drawing/2014/main" id="{8FAD5135-E7BD-1D59-C667-42DD3B34C3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13" y="11223733"/>
            <a:ext cx="24388613" cy="2492267"/>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Screenshot 2023-04-10 at 1.31.27 PM.png" descr="Screenshot 2023-04-10 at 1.31.27 PM.png"/>
          <p:cNvPicPr>
            <a:picLocks noChangeAspect="1"/>
          </p:cNvPicPr>
          <p:nvPr/>
        </p:nvPicPr>
        <p:blipFill>
          <a:blip r:embed="rId2"/>
          <a:stretch>
            <a:fillRect/>
          </a:stretch>
        </p:blipFill>
        <p:spPr>
          <a:xfrm>
            <a:off x="140367" y="364814"/>
            <a:ext cx="2560394" cy="1351320"/>
          </a:xfrm>
          <a:prstGeom prst="rect">
            <a:avLst/>
          </a:prstGeom>
          <a:ln w="12700">
            <a:miter lim="400000"/>
          </a:ln>
        </p:spPr>
      </p:pic>
      <p:grpSp>
        <p:nvGrpSpPr>
          <p:cNvPr id="161" name="Screenshot 2023-04-23 at 11.07.49 AM.png"/>
          <p:cNvGrpSpPr/>
          <p:nvPr/>
        </p:nvGrpSpPr>
        <p:grpSpPr>
          <a:xfrm>
            <a:off x="754948" y="3981473"/>
            <a:ext cx="8758381" cy="4254209"/>
            <a:chOff x="0" y="0"/>
            <a:chExt cx="8758380" cy="4254208"/>
          </a:xfrm>
        </p:grpSpPr>
        <p:pic>
          <p:nvPicPr>
            <p:cNvPr id="160" name="Screenshot 2023-04-23 at 11.07.49 AM.png" descr="Screenshot 2023-04-23 at 11.07.49 AM.png"/>
            <p:cNvPicPr>
              <a:picLocks noChangeAspect="1"/>
            </p:cNvPicPr>
            <p:nvPr/>
          </p:nvPicPr>
          <p:blipFill>
            <a:blip r:embed="rId3"/>
            <a:stretch>
              <a:fillRect/>
            </a:stretch>
          </p:blipFill>
          <p:spPr>
            <a:xfrm>
              <a:off x="38100" y="38100"/>
              <a:ext cx="8682180" cy="4178008"/>
            </a:xfrm>
            <a:prstGeom prst="rect">
              <a:avLst/>
            </a:prstGeom>
            <a:ln>
              <a:noFill/>
            </a:ln>
            <a:effectLst/>
          </p:spPr>
        </p:pic>
        <p:pic>
          <p:nvPicPr>
            <p:cNvPr id="159" name="Screenshot 2023-04-23 at 11.07.49 AM.png" descr="Screenshot 2023-04-23 at 11.07.49 AM.png"/>
            <p:cNvPicPr>
              <a:picLocks/>
            </p:cNvPicPr>
            <p:nvPr/>
          </p:nvPicPr>
          <p:blipFill>
            <a:blip r:embed="rId4"/>
            <a:stretch>
              <a:fillRect/>
            </a:stretch>
          </p:blipFill>
          <p:spPr>
            <a:xfrm>
              <a:off x="0" y="0"/>
              <a:ext cx="8758380" cy="4254208"/>
            </a:xfrm>
            <a:prstGeom prst="rect">
              <a:avLst/>
            </a:prstGeom>
            <a:effectLst/>
          </p:spPr>
        </p:pic>
      </p:grpSp>
      <p:sp>
        <p:nvSpPr>
          <p:cNvPr id="162" name="Rectangle"/>
          <p:cNvSpPr/>
          <p:nvPr/>
        </p:nvSpPr>
        <p:spPr>
          <a:xfrm>
            <a:off x="7293930" y="557468"/>
            <a:ext cx="9796140" cy="1270001"/>
          </a:xfrm>
          <a:prstGeom prst="rect">
            <a:avLst/>
          </a:prstGeom>
          <a:solidFill>
            <a:srgbClr val="A23A3E"/>
          </a:solidFill>
          <a:ln w="12700">
            <a:miter lim="400000"/>
          </a:ln>
        </p:spPr>
        <p:txBody>
          <a:bodyPr lIns="50800" tIns="50800" rIns="50800" bIns="50800" anchor="ctr"/>
          <a:lstStyle/>
          <a:p>
            <a:pPr defTabSz="825500">
              <a:defRPr sz="3200">
                <a:solidFill>
                  <a:srgbClr val="FF9945"/>
                </a:solidFill>
                <a:latin typeface="Helvetica Neue Medium"/>
                <a:ea typeface="Helvetica Neue Medium"/>
                <a:cs typeface="Helvetica Neue Medium"/>
                <a:sym typeface="Helvetica Neue Medium"/>
              </a:defRPr>
            </a:pPr>
            <a:endParaRPr dirty="0"/>
          </a:p>
        </p:txBody>
      </p:sp>
      <p:sp>
        <p:nvSpPr>
          <p:cNvPr id="163" name="A Lifetime of Protection and Satisfaction"/>
          <p:cNvSpPr txBox="1"/>
          <p:nvPr/>
        </p:nvSpPr>
        <p:spPr>
          <a:xfrm>
            <a:off x="9152976" y="906719"/>
            <a:ext cx="5661395"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b="1">
                <a:solidFill>
                  <a:srgbClr val="FFFFFF"/>
                </a:solidFill>
                <a:latin typeface="Avenir Next Condensed Regular"/>
                <a:ea typeface="Avenir Next Condensed Regular"/>
                <a:cs typeface="Avenir Next Condensed Regular"/>
                <a:sym typeface="Avenir Next Condensed Regular"/>
              </a:defRPr>
            </a:lvl1pPr>
          </a:lstStyle>
          <a:p>
            <a:r>
              <a:rPr dirty="0"/>
              <a:t>A Lifetime of Protection and Satisfaction </a:t>
            </a:r>
          </a:p>
        </p:txBody>
      </p:sp>
      <p:pic>
        <p:nvPicPr>
          <p:cNvPr id="164" name="Screenshot 2023-04-24 at 10.25.30 AM.png" descr="Screenshot 2023-04-24 at 10.25.30 AM.png"/>
          <p:cNvPicPr>
            <a:picLocks noChangeAspect="1"/>
          </p:cNvPicPr>
          <p:nvPr/>
        </p:nvPicPr>
        <p:blipFill>
          <a:blip r:embed="rId5"/>
          <a:stretch>
            <a:fillRect/>
          </a:stretch>
        </p:blipFill>
        <p:spPr>
          <a:xfrm>
            <a:off x="10466981" y="2829332"/>
            <a:ext cx="13162071" cy="7317218"/>
          </a:xfrm>
          <a:prstGeom prst="rect">
            <a:avLst/>
          </a:prstGeom>
          <a:ln w="25400">
            <a:miter lim="400000"/>
          </a:ln>
          <a:effectLst>
            <a:outerShdw blurRad="1028700" dist="127000" dir="4268971" rotWithShape="0">
              <a:srgbClr val="000000">
                <a:alpha val="70000"/>
              </a:srgbClr>
            </a:outerShdw>
          </a:effectLst>
        </p:spPr>
      </p:pic>
      <p:pic>
        <p:nvPicPr>
          <p:cNvPr id="3" name="Graphic 2">
            <a:extLst>
              <a:ext uri="{FF2B5EF4-FFF2-40B4-BE49-F238E27FC236}">
                <a16:creationId xmlns:a16="http://schemas.microsoft.com/office/drawing/2014/main" id="{6C1AF4B9-5783-4CAC-7F76-B09D9EE85E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13" y="11223733"/>
            <a:ext cx="24388613" cy="2492267"/>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Screenshot 2023-04-28 at 9.54.14 AM.png" descr="Screenshot 2023-04-28 at 9.54.14 AM.png"/>
          <p:cNvPicPr>
            <a:picLocks noChangeAspect="1"/>
          </p:cNvPicPr>
          <p:nvPr/>
        </p:nvPicPr>
        <p:blipFill>
          <a:blip r:embed="rId2"/>
          <a:stretch>
            <a:fillRect/>
          </a:stretch>
        </p:blipFill>
        <p:spPr>
          <a:xfrm>
            <a:off x="3703583" y="1896321"/>
            <a:ext cx="18288746" cy="8982194"/>
          </a:xfrm>
          <a:prstGeom prst="rect">
            <a:avLst/>
          </a:prstGeom>
          <a:ln w="12700">
            <a:miter lim="400000"/>
          </a:ln>
        </p:spPr>
      </p:pic>
      <p:pic>
        <p:nvPicPr>
          <p:cNvPr id="6" name="Graphic 5">
            <a:extLst>
              <a:ext uri="{FF2B5EF4-FFF2-40B4-BE49-F238E27FC236}">
                <a16:creationId xmlns:a16="http://schemas.microsoft.com/office/drawing/2014/main" id="{38229F25-0C46-142A-B1E2-8A92CCDDC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72054" y="1745875"/>
            <a:ext cx="5729490" cy="2915771"/>
          </a:xfrm>
          <a:prstGeom prst="rect">
            <a:avLst/>
          </a:prstGeom>
        </p:spPr>
      </p:pic>
      <p:pic>
        <p:nvPicPr>
          <p:cNvPr id="4" name="Graphic 3">
            <a:extLst>
              <a:ext uri="{FF2B5EF4-FFF2-40B4-BE49-F238E27FC236}">
                <a16:creationId xmlns:a16="http://schemas.microsoft.com/office/drawing/2014/main" id="{86C6C70D-229E-8885-B6A2-F8DEDCADA1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80093" y="2837485"/>
            <a:ext cx="6095720" cy="1560740"/>
          </a:xfrm>
          <a:prstGeom prst="rect">
            <a:avLst/>
          </a:prstGeom>
        </p:spPr>
      </p:pic>
      <p:pic>
        <p:nvPicPr>
          <p:cNvPr id="7" name="Graphic 6">
            <a:extLst>
              <a:ext uri="{FF2B5EF4-FFF2-40B4-BE49-F238E27FC236}">
                <a16:creationId xmlns:a16="http://schemas.microsoft.com/office/drawing/2014/main" id="{3BA77168-5C6D-B411-833C-49E4212358C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13" y="11223733"/>
            <a:ext cx="24388613" cy="2492267"/>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66270F95-9490-D3EB-FB1F-E59E4CE22D13}"/>
              </a:ext>
            </a:extLst>
          </p:cNvPr>
          <p:cNvSpPr/>
          <p:nvPr/>
        </p:nvSpPr>
        <p:spPr>
          <a:xfrm>
            <a:off x="7293930" y="405473"/>
            <a:ext cx="9796140" cy="1270001"/>
          </a:xfrm>
          <a:prstGeom prst="rect">
            <a:avLst/>
          </a:prstGeom>
          <a:solidFill>
            <a:srgbClr val="A23A3E"/>
          </a:solidFill>
          <a:ln w="12700">
            <a:miter lim="400000"/>
          </a:ln>
        </p:spPr>
        <p:txBody>
          <a:bodyPr lIns="50800" tIns="50800" rIns="50800" bIns="50800" anchor="ctr"/>
          <a:lstStyle/>
          <a:p>
            <a:pPr defTabSz="825500">
              <a:defRPr sz="3200">
                <a:solidFill>
                  <a:srgbClr val="FF9945"/>
                </a:solidFill>
                <a:latin typeface="Helvetica Neue Medium"/>
                <a:ea typeface="Helvetica Neue Medium"/>
                <a:cs typeface="Helvetica Neue Medium"/>
                <a:sym typeface="Helvetica Neue Medium"/>
              </a:defRPr>
            </a:pPr>
            <a:endParaRPr dirty="0"/>
          </a:p>
        </p:txBody>
      </p:sp>
      <p:pic>
        <p:nvPicPr>
          <p:cNvPr id="327" name="Screenshot 2023-04-10 at 1.31.27 PM.png" descr="Screenshot 2023-04-10 at 1.31.27 PM.png"/>
          <p:cNvPicPr>
            <a:picLocks noChangeAspect="1"/>
          </p:cNvPicPr>
          <p:nvPr/>
        </p:nvPicPr>
        <p:blipFill>
          <a:blip r:embed="rId2"/>
          <a:stretch>
            <a:fillRect/>
          </a:stretch>
        </p:blipFill>
        <p:spPr>
          <a:xfrm>
            <a:off x="140367" y="364814"/>
            <a:ext cx="2560394" cy="1351320"/>
          </a:xfrm>
          <a:prstGeom prst="rect">
            <a:avLst/>
          </a:prstGeom>
          <a:ln w="12700">
            <a:miter lim="400000"/>
          </a:ln>
        </p:spPr>
      </p:pic>
      <p:sp>
        <p:nvSpPr>
          <p:cNvPr id="328" name="We manufacture all products in one facility, where we control and maintain the highest quality during the manufacturing process. We use bestie breed, world class roll formers to ensure unparalleled performance and assure our toppers contain zero blemishe"/>
          <p:cNvSpPr txBox="1"/>
          <p:nvPr/>
        </p:nvSpPr>
        <p:spPr>
          <a:xfrm>
            <a:off x="15634558" y="2740953"/>
            <a:ext cx="7915084" cy="2616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b="1">
                <a:latin typeface="Avenir Next Condensed Regular"/>
                <a:ea typeface="Avenir Next Condensed Regular"/>
                <a:cs typeface="Avenir Next Condensed Regular"/>
                <a:sym typeface="Avenir Next Condensed Regular"/>
              </a:defRPr>
            </a:lvl1pPr>
          </a:lstStyle>
          <a:p>
            <a:r>
              <a:rPr dirty="0"/>
              <a:t>We manufacture all products in one facility, where we control and maintain the highest quality during the manufacturing process. We use bestie breed, world class roll formers to ensure unparalleled performance and assure our toppers contain zero blemishes. And all of our Toppers are certified to withstand 110 mph winds with no lift or movement</a:t>
            </a:r>
          </a:p>
        </p:txBody>
      </p:sp>
      <p:pic>
        <p:nvPicPr>
          <p:cNvPr id="329" name="Screenshot 2023-04-28 at 10.01.38 AM.png" descr="Screenshot 2023-04-28 at 10.01.38 AM.png"/>
          <p:cNvPicPr>
            <a:picLocks noChangeAspect="1"/>
          </p:cNvPicPr>
          <p:nvPr/>
        </p:nvPicPr>
        <p:blipFill>
          <a:blip r:embed="rId3"/>
          <a:stretch>
            <a:fillRect/>
          </a:stretch>
        </p:blipFill>
        <p:spPr>
          <a:xfrm>
            <a:off x="18084320" y="6210976"/>
            <a:ext cx="3490340" cy="3547558"/>
          </a:xfrm>
          <a:prstGeom prst="rect">
            <a:avLst/>
          </a:prstGeom>
          <a:ln w="12700">
            <a:miter lim="400000"/>
          </a:ln>
        </p:spPr>
      </p:pic>
      <p:pic>
        <p:nvPicPr>
          <p:cNvPr id="330" name="IMG_8264.jpg" descr="IMG_8264.jpg"/>
          <p:cNvPicPr>
            <a:picLocks noChangeAspect="1"/>
          </p:cNvPicPr>
          <p:nvPr/>
        </p:nvPicPr>
        <p:blipFill>
          <a:blip r:embed="rId4"/>
          <a:stretch>
            <a:fillRect/>
          </a:stretch>
        </p:blipFill>
        <p:spPr>
          <a:xfrm>
            <a:off x="1733946" y="2114200"/>
            <a:ext cx="12607149" cy="8404764"/>
          </a:xfrm>
          <a:prstGeom prst="rect">
            <a:avLst/>
          </a:prstGeom>
          <a:ln w="25400">
            <a:miter lim="400000"/>
          </a:ln>
          <a:effectLst>
            <a:outerShdw blurRad="1270000" dist="127000" dir="5400000" rotWithShape="0">
              <a:srgbClr val="000000"/>
            </a:outerShdw>
          </a:effectLst>
        </p:spPr>
      </p:pic>
      <p:sp>
        <p:nvSpPr>
          <p:cNvPr id="332" name="MADE IN THE USA"/>
          <p:cNvSpPr txBox="1"/>
          <p:nvPr/>
        </p:nvSpPr>
        <p:spPr>
          <a:xfrm>
            <a:off x="10727531" y="754724"/>
            <a:ext cx="2928938"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defRPr sz="2700" b="1">
                <a:solidFill>
                  <a:srgbClr val="FFFFFF"/>
                </a:solidFill>
                <a:latin typeface="Avenir Next Condensed Regular"/>
                <a:ea typeface="Avenir Next Condensed Regular"/>
                <a:cs typeface="Avenir Next Condensed Regular"/>
                <a:sym typeface="Avenir Next Condensed Regular"/>
              </a:defRPr>
            </a:pPr>
            <a:r>
              <a:rPr dirty="0"/>
              <a:t>MADE IN THE USA</a:t>
            </a:r>
          </a:p>
        </p:txBody>
      </p:sp>
      <p:pic>
        <p:nvPicPr>
          <p:cNvPr id="4" name="Graphic 3">
            <a:extLst>
              <a:ext uri="{FF2B5EF4-FFF2-40B4-BE49-F238E27FC236}">
                <a16:creationId xmlns:a16="http://schemas.microsoft.com/office/drawing/2014/main" id="{5334C219-BD50-1045-6CEA-29273E1F1A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13" y="11223733"/>
            <a:ext cx="24388613" cy="2492267"/>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13AAA55C-A8C8-5FCE-8D6A-5DD81C52F63C}"/>
              </a:ext>
            </a:extLst>
          </p:cNvPr>
          <p:cNvSpPr/>
          <p:nvPr/>
        </p:nvSpPr>
        <p:spPr>
          <a:xfrm>
            <a:off x="7293930" y="405473"/>
            <a:ext cx="9796140" cy="1270001"/>
          </a:xfrm>
          <a:prstGeom prst="rect">
            <a:avLst/>
          </a:prstGeom>
          <a:solidFill>
            <a:srgbClr val="A23A3E"/>
          </a:solidFill>
          <a:ln w="12700">
            <a:miter lim="400000"/>
          </a:ln>
        </p:spPr>
        <p:txBody>
          <a:bodyPr lIns="50800" tIns="50800" rIns="50800" bIns="50800" anchor="ctr"/>
          <a:lstStyle/>
          <a:p>
            <a:pPr defTabSz="825500">
              <a:defRPr sz="3200">
                <a:solidFill>
                  <a:srgbClr val="FF9945"/>
                </a:solidFill>
                <a:latin typeface="Helvetica Neue Medium"/>
                <a:ea typeface="Helvetica Neue Medium"/>
                <a:cs typeface="Helvetica Neue Medium"/>
                <a:sym typeface="Helvetica Neue Medium"/>
              </a:defRPr>
            </a:pPr>
            <a:endParaRPr dirty="0"/>
          </a:p>
        </p:txBody>
      </p:sp>
      <p:pic>
        <p:nvPicPr>
          <p:cNvPr id="167" name="Screenshot 2023-04-10 at 1.31.27 PM.png" descr="Screenshot 2023-04-10 at 1.31.27 PM.png"/>
          <p:cNvPicPr>
            <a:picLocks noChangeAspect="1"/>
          </p:cNvPicPr>
          <p:nvPr/>
        </p:nvPicPr>
        <p:blipFill>
          <a:blip r:embed="rId2"/>
          <a:stretch>
            <a:fillRect/>
          </a:stretch>
        </p:blipFill>
        <p:spPr>
          <a:xfrm>
            <a:off x="140367" y="364814"/>
            <a:ext cx="2560394" cy="1351320"/>
          </a:xfrm>
          <a:prstGeom prst="rect">
            <a:avLst/>
          </a:prstGeom>
          <a:ln w="12700">
            <a:miter lim="400000"/>
          </a:ln>
        </p:spPr>
      </p:pic>
      <p:sp>
        <p:nvSpPr>
          <p:cNvPr id="169" name="Water Management"/>
          <p:cNvSpPr txBox="1"/>
          <p:nvPr/>
        </p:nvSpPr>
        <p:spPr>
          <a:xfrm>
            <a:off x="10773708" y="754724"/>
            <a:ext cx="2836584"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b="1">
                <a:solidFill>
                  <a:srgbClr val="FFFFFF"/>
                </a:solidFill>
                <a:latin typeface="Avenir Next Condensed Regular"/>
                <a:ea typeface="Avenir Next Condensed Regular"/>
                <a:cs typeface="Avenir Next Condensed Regular"/>
                <a:sym typeface="Avenir Next Condensed Regular"/>
              </a:defRPr>
            </a:lvl1pPr>
          </a:lstStyle>
          <a:p>
            <a:r>
              <a:rPr dirty="0"/>
              <a:t>Water Management</a:t>
            </a:r>
          </a:p>
        </p:txBody>
      </p:sp>
      <p:pic>
        <p:nvPicPr>
          <p:cNvPr id="170" name="Screenshot 2023-04-24 at 10.13.17 AM.png" descr="Screenshot 2023-04-24 at 10.13.17 AM.png"/>
          <p:cNvPicPr>
            <a:picLocks noChangeAspect="1"/>
          </p:cNvPicPr>
          <p:nvPr/>
        </p:nvPicPr>
        <p:blipFill>
          <a:blip r:embed="rId3"/>
          <a:stretch>
            <a:fillRect/>
          </a:stretch>
        </p:blipFill>
        <p:spPr>
          <a:xfrm>
            <a:off x="4432326" y="2176667"/>
            <a:ext cx="15519348" cy="8930947"/>
          </a:xfrm>
          <a:prstGeom prst="rect">
            <a:avLst/>
          </a:prstGeom>
          <a:ln w="12700">
            <a:miter lim="400000"/>
          </a:ln>
        </p:spPr>
      </p:pic>
      <p:pic>
        <p:nvPicPr>
          <p:cNvPr id="4" name="Graphic 3">
            <a:extLst>
              <a:ext uri="{FF2B5EF4-FFF2-40B4-BE49-F238E27FC236}">
                <a16:creationId xmlns:a16="http://schemas.microsoft.com/office/drawing/2014/main" id="{950800FD-EB81-E35C-B9F6-A7756121A4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13" y="11223733"/>
            <a:ext cx="24388613" cy="2492267"/>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CE30D4C1-5767-5C05-82C7-F48D89BC9849}"/>
              </a:ext>
            </a:extLst>
          </p:cNvPr>
          <p:cNvSpPr/>
          <p:nvPr/>
        </p:nvSpPr>
        <p:spPr>
          <a:xfrm>
            <a:off x="6889484" y="413928"/>
            <a:ext cx="9796140" cy="1270001"/>
          </a:xfrm>
          <a:prstGeom prst="rect">
            <a:avLst/>
          </a:prstGeom>
          <a:solidFill>
            <a:srgbClr val="A23A3E"/>
          </a:solidFill>
          <a:ln w="12700">
            <a:miter lim="400000"/>
          </a:ln>
        </p:spPr>
        <p:txBody>
          <a:bodyPr lIns="50800" tIns="50800" rIns="50800" bIns="50800" anchor="ctr"/>
          <a:lstStyle/>
          <a:p>
            <a:pPr defTabSz="825500">
              <a:defRPr sz="3200">
                <a:solidFill>
                  <a:srgbClr val="FF9945"/>
                </a:solidFill>
                <a:latin typeface="Helvetica Neue Medium"/>
                <a:ea typeface="Helvetica Neue Medium"/>
                <a:cs typeface="Helvetica Neue Medium"/>
                <a:sym typeface="Helvetica Neue Medium"/>
              </a:defRPr>
            </a:pPr>
            <a:endParaRPr dirty="0"/>
          </a:p>
        </p:txBody>
      </p:sp>
      <p:pic>
        <p:nvPicPr>
          <p:cNvPr id="173" name="Screenshot 2023-04-10 at 1.31.27 PM.png" descr="Screenshot 2023-04-10 at 1.31.27 PM.png"/>
          <p:cNvPicPr>
            <a:picLocks noChangeAspect="1"/>
          </p:cNvPicPr>
          <p:nvPr/>
        </p:nvPicPr>
        <p:blipFill>
          <a:blip r:embed="rId2"/>
          <a:stretch>
            <a:fillRect/>
          </a:stretch>
        </p:blipFill>
        <p:spPr>
          <a:xfrm>
            <a:off x="140367" y="364814"/>
            <a:ext cx="2560394" cy="1351320"/>
          </a:xfrm>
          <a:prstGeom prst="rect">
            <a:avLst/>
          </a:prstGeom>
          <a:ln w="12700">
            <a:miter lim="400000"/>
          </a:ln>
        </p:spPr>
      </p:pic>
      <p:sp>
        <p:nvSpPr>
          <p:cNvPr id="175" name="Potential Damage"/>
          <p:cNvSpPr txBox="1"/>
          <p:nvPr/>
        </p:nvSpPr>
        <p:spPr>
          <a:xfrm>
            <a:off x="10697055" y="754724"/>
            <a:ext cx="2573237"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b="1">
                <a:solidFill>
                  <a:srgbClr val="FFFFFF"/>
                </a:solidFill>
                <a:latin typeface="Avenir Next Condensed Regular"/>
                <a:ea typeface="Avenir Next Condensed Regular"/>
                <a:cs typeface="Avenir Next Condensed Regular"/>
                <a:sym typeface="Avenir Next Condensed Regular"/>
              </a:defRPr>
            </a:lvl1pPr>
          </a:lstStyle>
          <a:p>
            <a:r>
              <a:rPr dirty="0"/>
              <a:t>Potential Damage</a:t>
            </a:r>
          </a:p>
        </p:txBody>
      </p:sp>
      <p:pic>
        <p:nvPicPr>
          <p:cNvPr id="176" name="Photo Apr 16, 12 16 48 PM.jpg" descr="Photo Apr 16, 12 16 48 PM.jpg"/>
          <p:cNvPicPr>
            <a:picLocks noChangeAspect="1"/>
          </p:cNvPicPr>
          <p:nvPr/>
        </p:nvPicPr>
        <p:blipFill>
          <a:blip r:embed="rId3"/>
          <a:stretch>
            <a:fillRect/>
          </a:stretch>
        </p:blipFill>
        <p:spPr>
          <a:xfrm>
            <a:off x="1075051" y="3479035"/>
            <a:ext cx="8607303" cy="6455478"/>
          </a:xfrm>
          <a:prstGeom prst="rect">
            <a:avLst/>
          </a:prstGeom>
          <a:ln w="25400">
            <a:miter lim="400000"/>
          </a:ln>
          <a:effectLst>
            <a:outerShdw blurRad="1193800" dist="147926" dir="5400000" rotWithShape="0">
              <a:srgbClr val="000000">
                <a:alpha val="70000"/>
              </a:srgbClr>
            </a:outerShdw>
          </a:effectLst>
        </p:spPr>
      </p:pic>
      <p:pic>
        <p:nvPicPr>
          <p:cNvPr id="177" name="2011-04-06 11.22.25.jpg" descr="2011-04-06 11.22.25.jpg"/>
          <p:cNvPicPr>
            <a:picLocks noChangeAspect="1"/>
          </p:cNvPicPr>
          <p:nvPr/>
        </p:nvPicPr>
        <p:blipFill>
          <a:blip r:embed="rId4"/>
          <a:stretch>
            <a:fillRect/>
          </a:stretch>
        </p:blipFill>
        <p:spPr>
          <a:xfrm>
            <a:off x="17011982" y="2353318"/>
            <a:ext cx="5687285" cy="7581195"/>
          </a:xfrm>
          <a:prstGeom prst="rect">
            <a:avLst/>
          </a:prstGeom>
          <a:ln w="25400">
            <a:miter lim="400000"/>
          </a:ln>
          <a:effectLst>
            <a:outerShdw blurRad="1270000" dist="127000" dir="5400000" rotWithShape="0">
              <a:srgbClr val="000000">
                <a:alpha val="70000"/>
              </a:srgbClr>
            </a:outerShdw>
          </a:effectLst>
        </p:spPr>
      </p:pic>
      <p:grpSp>
        <p:nvGrpSpPr>
          <p:cNvPr id="180" name="Debris &amp; subsequent blocked water,…"/>
          <p:cNvGrpSpPr/>
          <p:nvPr/>
        </p:nvGrpSpPr>
        <p:grpSpPr>
          <a:xfrm>
            <a:off x="11039073" y="4920662"/>
            <a:ext cx="4266283" cy="2454960"/>
            <a:chOff x="-38100" y="4226"/>
            <a:chExt cx="4266282" cy="2454959"/>
          </a:xfrm>
        </p:grpSpPr>
        <p:sp>
          <p:nvSpPr>
            <p:cNvPr id="179" name="Debris &amp; subsequent blocked water,…"/>
            <p:cNvSpPr txBox="1"/>
            <p:nvPr/>
          </p:nvSpPr>
          <p:spPr>
            <a:xfrm>
              <a:off x="38100" y="252854"/>
              <a:ext cx="4190082" cy="1949251"/>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b="1"/>
              </a:pPr>
              <a:r>
                <a:rPr dirty="0">
                  <a:latin typeface="Avenir Next Condensed Regular"/>
                </a:rPr>
                <a:t>Debris &amp; subsequent blocked water,  </a:t>
              </a:r>
            </a:p>
            <a:p>
              <a:pPr>
                <a:defRPr b="1"/>
              </a:pPr>
              <a:r>
                <a:rPr dirty="0">
                  <a:latin typeface="Avenir Next Condensed Regular"/>
                </a:rPr>
                <a:t>create excess weight, causing gutters to pull away exposing fascia to water.</a:t>
              </a:r>
            </a:p>
          </p:txBody>
        </p:sp>
        <p:pic>
          <p:nvPicPr>
            <p:cNvPr id="178" name="Debris &amp; subsequent blocked water,… Debris &amp; subsequent blocked water,  create excess weight, causing gutters to pull away exposing fascia to water." descr="Debris &amp; subsequent blocked water,… Debris &amp; subsequent blocked water,  create excess weight, causing gutters to pull away exposing fascia to water."/>
            <p:cNvPicPr>
              <a:picLocks/>
            </p:cNvPicPr>
            <p:nvPr/>
          </p:nvPicPr>
          <p:blipFill>
            <a:blip r:embed="rId5"/>
            <a:stretch>
              <a:fillRect/>
            </a:stretch>
          </p:blipFill>
          <p:spPr>
            <a:xfrm>
              <a:off x="-38100" y="4226"/>
              <a:ext cx="4266282" cy="2454959"/>
            </a:xfrm>
            <a:prstGeom prst="rect">
              <a:avLst/>
            </a:prstGeom>
            <a:effectLst/>
          </p:spPr>
        </p:pic>
      </p:grpSp>
      <p:pic>
        <p:nvPicPr>
          <p:cNvPr id="6" name="Graphic 5">
            <a:extLst>
              <a:ext uri="{FF2B5EF4-FFF2-40B4-BE49-F238E27FC236}">
                <a16:creationId xmlns:a16="http://schemas.microsoft.com/office/drawing/2014/main" id="{0F3CB02B-365C-7A06-7053-FD1C864F86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13" y="11223733"/>
            <a:ext cx="24388613" cy="2492267"/>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Screenshot 2023-04-10 at 1.31.27 PM.png" descr="Screenshot 2023-04-10 at 1.31.27 PM.png"/>
          <p:cNvPicPr>
            <a:picLocks noChangeAspect="1"/>
          </p:cNvPicPr>
          <p:nvPr/>
        </p:nvPicPr>
        <p:blipFill>
          <a:blip r:embed="rId2"/>
          <a:stretch>
            <a:fillRect/>
          </a:stretch>
        </p:blipFill>
        <p:spPr>
          <a:xfrm>
            <a:off x="140367" y="364814"/>
            <a:ext cx="2560394" cy="1351320"/>
          </a:xfrm>
          <a:prstGeom prst="rect">
            <a:avLst/>
          </a:prstGeom>
          <a:ln w="12700">
            <a:miter lim="400000"/>
          </a:ln>
        </p:spPr>
      </p:pic>
      <p:sp>
        <p:nvSpPr>
          <p:cNvPr id="184" name="Rectangle"/>
          <p:cNvSpPr/>
          <p:nvPr/>
        </p:nvSpPr>
        <p:spPr>
          <a:xfrm>
            <a:off x="7060215" y="405473"/>
            <a:ext cx="9796140" cy="1270001"/>
          </a:xfrm>
          <a:prstGeom prst="rect">
            <a:avLst/>
          </a:prstGeom>
          <a:solidFill>
            <a:srgbClr val="A33A3F"/>
          </a:solidFill>
          <a:ln w="12700">
            <a:miter lim="400000"/>
          </a:ln>
        </p:spPr>
        <p:txBody>
          <a:bodyPr lIns="50800" tIns="50800" rIns="50800" bIns="50800" anchor="ctr"/>
          <a:lstStyle/>
          <a:p>
            <a:pPr defTabSz="825500">
              <a:defRPr sz="3200">
                <a:solidFill>
                  <a:srgbClr val="FF9945"/>
                </a:solidFill>
                <a:latin typeface="Helvetica Neue Medium"/>
                <a:ea typeface="Helvetica Neue Medium"/>
                <a:cs typeface="Helvetica Neue Medium"/>
                <a:sym typeface="Helvetica Neue Medium"/>
              </a:defRPr>
            </a:pPr>
            <a:endParaRPr/>
          </a:p>
        </p:txBody>
      </p:sp>
      <p:sp>
        <p:nvSpPr>
          <p:cNvPr id="185" name="Potential Damage"/>
          <p:cNvSpPr txBox="1"/>
          <p:nvPr/>
        </p:nvSpPr>
        <p:spPr>
          <a:xfrm>
            <a:off x="10697055" y="754724"/>
            <a:ext cx="2573237"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b="1">
                <a:solidFill>
                  <a:srgbClr val="FFFFFF"/>
                </a:solidFill>
                <a:latin typeface="Avenir Next Condensed Regular"/>
                <a:ea typeface="Avenir Next Condensed Regular"/>
                <a:cs typeface="Avenir Next Condensed Regular"/>
                <a:sym typeface="Avenir Next Condensed Regular"/>
              </a:defRPr>
            </a:lvl1pPr>
          </a:lstStyle>
          <a:p>
            <a:r>
              <a:rPr dirty="0"/>
              <a:t>Potential Damage</a:t>
            </a:r>
          </a:p>
        </p:txBody>
      </p:sp>
      <p:grpSp>
        <p:nvGrpSpPr>
          <p:cNvPr id="188" name="Excessive damage occurs when gutters are clogged and not properly maintained. Water run off adversely affects everything from fascia, siding, walkways, landscaping and foundations"/>
          <p:cNvGrpSpPr/>
          <p:nvPr/>
        </p:nvGrpSpPr>
        <p:grpSpPr>
          <a:xfrm>
            <a:off x="14712564" y="3035138"/>
            <a:ext cx="5952504" cy="2454960"/>
            <a:chOff x="18846" y="-124769"/>
            <a:chExt cx="5952503" cy="2454959"/>
          </a:xfrm>
        </p:grpSpPr>
        <p:sp>
          <p:nvSpPr>
            <p:cNvPr id="187" name="Excessive damage occurs when gutters are clogged and not properly maintained. Water run off adversely affects everything from fascia, siding, walkways, landscaping and foundations"/>
            <p:cNvSpPr txBox="1"/>
            <p:nvPr/>
          </p:nvSpPr>
          <p:spPr>
            <a:xfrm>
              <a:off x="38100" y="252854"/>
              <a:ext cx="5876303" cy="1949251"/>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b="1"/>
              </a:lvl1pPr>
            </a:lstStyle>
            <a:p>
              <a:r>
                <a:rPr dirty="0">
                  <a:latin typeface="Avenir Next Condensed Regular"/>
                </a:rPr>
                <a:t>Excessive damage occurs when gutters are clogged and not properly maintained. Water run off adversely affects everything from fascia, siding, walkways, landscaping and foundations</a:t>
              </a:r>
            </a:p>
          </p:txBody>
        </p:sp>
        <p:pic>
          <p:nvPicPr>
            <p:cNvPr id="186" name="Excessive damage occurs when gutters are clogged and not properly maintained. Water run off adversely affects everything from fascia, siding, walkways, landscaping and foundations Excessive damage occurs when gutters are clogged and not properly maintain" descr="Excessive damage occurs when gutters are clogged and not properly maintained. Water run off adversely affects everything from fascia, siding, walkways, landscaping and foundations Excessive damage occurs when gutters are clogged and not properly maintained. Water run off adversely affects everything from fascia, siding, walkways, landscaping and foundations"/>
            <p:cNvPicPr>
              <a:picLocks/>
            </p:cNvPicPr>
            <p:nvPr/>
          </p:nvPicPr>
          <p:blipFill>
            <a:blip r:embed="rId3"/>
            <a:stretch>
              <a:fillRect/>
            </a:stretch>
          </p:blipFill>
          <p:spPr>
            <a:xfrm>
              <a:off x="18846" y="-124769"/>
              <a:ext cx="5952503" cy="2454959"/>
            </a:xfrm>
            <a:prstGeom prst="rect">
              <a:avLst/>
            </a:prstGeom>
            <a:effectLst/>
          </p:spPr>
        </p:pic>
      </p:grpSp>
      <p:pic>
        <p:nvPicPr>
          <p:cNvPr id="189" name="Screenshot 2023-05-05 at 8.05.39 AM.png" descr="Screenshot 2023-05-05 at 8.05.39 AM.png"/>
          <p:cNvPicPr>
            <a:picLocks noChangeAspect="1"/>
          </p:cNvPicPr>
          <p:nvPr/>
        </p:nvPicPr>
        <p:blipFill>
          <a:blip r:embed="rId4"/>
          <a:stretch>
            <a:fillRect/>
          </a:stretch>
        </p:blipFill>
        <p:spPr>
          <a:xfrm>
            <a:off x="322692" y="2115105"/>
            <a:ext cx="11832047" cy="4555491"/>
          </a:xfrm>
          <a:prstGeom prst="rect">
            <a:avLst/>
          </a:prstGeom>
          <a:ln w="12700">
            <a:miter lim="400000"/>
          </a:ln>
        </p:spPr>
      </p:pic>
      <p:pic>
        <p:nvPicPr>
          <p:cNvPr id="190" name="Screenshot 2023-05-05 at 8.06.17 AM.png" descr="Screenshot 2023-05-05 at 8.06.17 AM.png"/>
          <p:cNvPicPr>
            <a:picLocks noChangeAspect="1"/>
          </p:cNvPicPr>
          <p:nvPr/>
        </p:nvPicPr>
        <p:blipFill>
          <a:blip r:embed="rId5"/>
          <a:stretch>
            <a:fillRect/>
          </a:stretch>
        </p:blipFill>
        <p:spPr>
          <a:xfrm>
            <a:off x="11958285" y="6410131"/>
            <a:ext cx="11461063" cy="3866568"/>
          </a:xfrm>
          <a:prstGeom prst="rect">
            <a:avLst/>
          </a:prstGeom>
          <a:ln w="12700">
            <a:miter lim="400000"/>
          </a:ln>
        </p:spPr>
      </p:pic>
      <p:pic>
        <p:nvPicPr>
          <p:cNvPr id="191" name="Screenshot 2023-05-05 at 8.08.45 AM.png" descr="Screenshot 2023-05-05 at 8.08.45 AM.png"/>
          <p:cNvPicPr>
            <a:picLocks noChangeAspect="1"/>
          </p:cNvPicPr>
          <p:nvPr/>
        </p:nvPicPr>
        <p:blipFill>
          <a:blip r:embed="rId6"/>
          <a:stretch>
            <a:fillRect/>
          </a:stretch>
        </p:blipFill>
        <p:spPr>
          <a:xfrm>
            <a:off x="772732" y="6624152"/>
            <a:ext cx="10737281" cy="3438432"/>
          </a:xfrm>
          <a:prstGeom prst="rect">
            <a:avLst/>
          </a:prstGeom>
          <a:ln w="12700">
            <a:miter lim="400000"/>
          </a:ln>
        </p:spPr>
      </p:pic>
      <p:pic>
        <p:nvPicPr>
          <p:cNvPr id="3" name="Graphic 2">
            <a:extLst>
              <a:ext uri="{FF2B5EF4-FFF2-40B4-BE49-F238E27FC236}">
                <a16:creationId xmlns:a16="http://schemas.microsoft.com/office/drawing/2014/main" id="{E2328F54-72E9-EC89-232D-FB3F72B93C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13" y="11223733"/>
            <a:ext cx="24388613" cy="2492267"/>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Screenshot 2023-04-10 at 1.31.27 PM.png" descr="Screenshot 2023-04-10 at 1.31.27 PM.png"/>
          <p:cNvPicPr>
            <a:picLocks noChangeAspect="1"/>
          </p:cNvPicPr>
          <p:nvPr/>
        </p:nvPicPr>
        <p:blipFill>
          <a:blip r:embed="rId4"/>
          <a:stretch>
            <a:fillRect/>
          </a:stretch>
        </p:blipFill>
        <p:spPr>
          <a:xfrm>
            <a:off x="140367" y="364814"/>
            <a:ext cx="2560394" cy="1351320"/>
          </a:xfrm>
          <a:prstGeom prst="rect">
            <a:avLst/>
          </a:prstGeom>
          <a:ln w="12700">
            <a:miter lim="400000"/>
          </a:ln>
        </p:spPr>
      </p:pic>
      <p:pic>
        <p:nvPicPr>
          <p:cNvPr id="195" name="Gutter Topper protects your gutters from damaging winter snow and ice.-1.mov" descr="Gutter Topper protects your gutters from damaging winter snow and ice.-1.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424055" y="2460610"/>
            <a:ext cx="10371835" cy="7778876"/>
          </a:xfrm>
          <a:prstGeom prst="rect">
            <a:avLst/>
          </a:prstGeom>
          <a:ln w="12700">
            <a:miter lim="400000"/>
          </a:ln>
          <a:effectLst>
            <a:outerShdw blurRad="1231900" dist="50800" dir="3180000" rotWithShape="0">
              <a:srgbClr val="000000">
                <a:alpha val="78067"/>
              </a:srgbClr>
            </a:outerShdw>
          </a:effectLst>
        </p:spPr>
      </p:pic>
      <p:sp>
        <p:nvSpPr>
          <p:cNvPr id="196" name="Rectangle"/>
          <p:cNvSpPr/>
          <p:nvPr/>
        </p:nvSpPr>
        <p:spPr>
          <a:xfrm>
            <a:off x="6897820" y="405475"/>
            <a:ext cx="9796140" cy="1270001"/>
          </a:xfrm>
          <a:prstGeom prst="rect">
            <a:avLst/>
          </a:prstGeom>
          <a:solidFill>
            <a:srgbClr val="A13A3F"/>
          </a:solidFill>
          <a:ln w="12700">
            <a:miter lim="400000"/>
          </a:ln>
        </p:spPr>
        <p:txBody>
          <a:bodyPr lIns="50800" tIns="50800" rIns="50800" bIns="50800" anchor="ctr"/>
          <a:lstStyle/>
          <a:p>
            <a:pPr defTabSz="825500">
              <a:defRPr sz="3200">
                <a:solidFill>
                  <a:srgbClr val="FF9945"/>
                </a:solidFill>
                <a:latin typeface="Helvetica Neue Medium"/>
                <a:ea typeface="Helvetica Neue Medium"/>
                <a:cs typeface="Helvetica Neue Medium"/>
                <a:sym typeface="Helvetica Neue Medium"/>
              </a:defRPr>
            </a:pPr>
            <a:endParaRPr/>
          </a:p>
        </p:txBody>
      </p:sp>
      <p:sp>
        <p:nvSpPr>
          <p:cNvPr id="197" name="Winter Problems (VIDEO)"/>
          <p:cNvSpPr txBox="1"/>
          <p:nvPr/>
        </p:nvSpPr>
        <p:spPr>
          <a:xfrm>
            <a:off x="10209965" y="754724"/>
            <a:ext cx="3547416"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b="1">
                <a:solidFill>
                  <a:srgbClr val="FFFFFF"/>
                </a:solidFill>
                <a:latin typeface="Avenir Next Condensed Regular"/>
                <a:ea typeface="Avenir Next Condensed Regular"/>
                <a:cs typeface="Avenir Next Condensed Regular"/>
                <a:sym typeface="Avenir Next Condensed Regular"/>
              </a:defRPr>
            </a:lvl1pPr>
          </a:lstStyle>
          <a:p>
            <a:r>
              <a:rPr dirty="0"/>
              <a:t>Winter Problems (VIDEO)</a:t>
            </a:r>
          </a:p>
        </p:txBody>
      </p:sp>
      <p:grpSp>
        <p:nvGrpSpPr>
          <p:cNvPr id="200" name="Ice and snow begin to fill up gutters quickly, causing potentially expensive structural damage…"/>
          <p:cNvGrpSpPr/>
          <p:nvPr/>
        </p:nvGrpSpPr>
        <p:grpSpPr>
          <a:xfrm>
            <a:off x="15921286" y="4916436"/>
            <a:ext cx="4266282" cy="2454959"/>
            <a:chOff x="0" y="0"/>
            <a:chExt cx="4266281" cy="2454958"/>
          </a:xfrm>
        </p:grpSpPr>
        <p:sp>
          <p:nvSpPr>
            <p:cNvPr id="199" name="Ice and snow begin to fill up gutters quickly, causing potentially expensive structural damage…"/>
            <p:cNvSpPr txBox="1"/>
            <p:nvPr/>
          </p:nvSpPr>
          <p:spPr>
            <a:xfrm>
              <a:off x="38100" y="38100"/>
              <a:ext cx="4190082" cy="2378759"/>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b="1"/>
              </a:pPr>
              <a:r>
                <a:t>Ice and snow begin to fill up gutters quickly, causing potentially expensive structural damage</a:t>
              </a:r>
            </a:p>
            <a:p>
              <a:pPr>
                <a:defRPr b="1"/>
              </a:pPr>
              <a:endParaRPr/>
            </a:p>
            <a:p>
              <a:pPr>
                <a:defRPr b="1"/>
              </a:pPr>
              <a:r>
                <a:t>(VIDEO)</a:t>
              </a:r>
            </a:p>
          </p:txBody>
        </p:sp>
        <p:pic>
          <p:nvPicPr>
            <p:cNvPr id="198" name="Ice and snow begin to fill up gutters quickly, causing potentially expensive structural damage… Ice and snow begin to fill up gutters quickly, causing potentially expensive structural damage(VIDEO)" descr="Ice and snow begin to fill up gutters quickly, causing potentially expensive structural damage… Ice and snow begin to fill up gutters quickly, causing potentially expensive structural damage(VIDEO)"/>
            <p:cNvPicPr>
              <a:picLocks/>
            </p:cNvPicPr>
            <p:nvPr/>
          </p:nvPicPr>
          <p:blipFill>
            <a:blip r:embed="rId6"/>
            <a:stretch>
              <a:fillRect/>
            </a:stretch>
          </p:blipFill>
          <p:spPr>
            <a:xfrm>
              <a:off x="0" y="0"/>
              <a:ext cx="4266282" cy="2454959"/>
            </a:xfrm>
            <a:prstGeom prst="rect">
              <a:avLst/>
            </a:prstGeom>
            <a:effectLst/>
          </p:spPr>
        </p:pic>
      </p:grpSp>
      <p:sp>
        <p:nvSpPr>
          <p:cNvPr id="201" name="(VIDEO)"/>
          <p:cNvSpPr txBox="1"/>
          <p:nvPr/>
        </p:nvSpPr>
        <p:spPr>
          <a:xfrm>
            <a:off x="4982279" y="10467240"/>
            <a:ext cx="2560394" cy="461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b="1"/>
            </a:lvl1pPr>
          </a:lstStyle>
          <a:p>
            <a:r>
              <a:t>(VIDEO)</a:t>
            </a:r>
          </a:p>
        </p:txBody>
      </p:sp>
      <p:pic>
        <p:nvPicPr>
          <p:cNvPr id="3" name="Graphic 2">
            <a:extLst>
              <a:ext uri="{FF2B5EF4-FFF2-40B4-BE49-F238E27FC236}">
                <a16:creationId xmlns:a16="http://schemas.microsoft.com/office/drawing/2014/main" id="{C7DBBED8-9DC8-BD4C-13B1-43B7FAF8BC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13" y="11223733"/>
            <a:ext cx="24388613" cy="2492267"/>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23055" fill="hold"/>
                                        <p:tgtEl>
                                          <p:spTgt spid="19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195"/>
                </p:tgtEl>
              </p:cMediaNode>
            </p:video>
            <p:seq concurrent="1" prevAc="none" nextAc="seek">
              <p:cTn id="8" restart="whenNotActive" fill="hold" evtFilter="cancelBubble" nodeType="interactiveSeq">
                <p:stCondLst>
                  <p:cond evt="onClick" delay="0">
                    <p:tgtEl>
                      <p:spTgt spid="19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5"/>
                                        </p:tgtEl>
                                      </p:cBhvr>
                                    </p:cmd>
                                  </p:childTnLst>
                                </p:cTn>
                              </p:par>
                            </p:childTnLst>
                          </p:cTn>
                        </p:par>
                      </p:childTnLst>
                    </p:cTn>
                  </p:par>
                </p:childTnLst>
              </p:cTn>
              <p:nextCondLst>
                <p:cond evt="onClick" delay="0">
                  <p:tgtEl>
                    <p:spTgt spid="19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A39676ED-64AD-F9CB-1D98-1A5C40070900}"/>
              </a:ext>
            </a:extLst>
          </p:cNvPr>
          <p:cNvSpPr/>
          <p:nvPr/>
        </p:nvSpPr>
        <p:spPr>
          <a:xfrm>
            <a:off x="7085603" y="456607"/>
            <a:ext cx="9796140" cy="1270001"/>
          </a:xfrm>
          <a:prstGeom prst="rect">
            <a:avLst/>
          </a:prstGeom>
          <a:solidFill>
            <a:srgbClr val="A23A3E"/>
          </a:solidFill>
          <a:ln w="12700">
            <a:miter lim="400000"/>
          </a:ln>
        </p:spPr>
        <p:txBody>
          <a:bodyPr lIns="50800" tIns="50800" rIns="50800" bIns="50800" anchor="ctr"/>
          <a:lstStyle/>
          <a:p>
            <a:pPr defTabSz="825500">
              <a:defRPr sz="3200">
                <a:solidFill>
                  <a:srgbClr val="FF9945"/>
                </a:solidFill>
                <a:latin typeface="Helvetica Neue Medium"/>
                <a:ea typeface="Helvetica Neue Medium"/>
                <a:cs typeface="Helvetica Neue Medium"/>
                <a:sym typeface="Helvetica Neue Medium"/>
              </a:defRPr>
            </a:pPr>
            <a:endParaRPr dirty="0"/>
          </a:p>
        </p:txBody>
      </p:sp>
      <p:pic>
        <p:nvPicPr>
          <p:cNvPr id="204" name="Screenshot 2023-04-10 at 1.31.27 PM.png" descr="Screenshot 2023-04-10 at 1.31.27 PM.png"/>
          <p:cNvPicPr>
            <a:picLocks noChangeAspect="1"/>
          </p:cNvPicPr>
          <p:nvPr/>
        </p:nvPicPr>
        <p:blipFill>
          <a:blip r:embed="rId2"/>
          <a:stretch>
            <a:fillRect/>
          </a:stretch>
        </p:blipFill>
        <p:spPr>
          <a:xfrm>
            <a:off x="140367" y="364814"/>
            <a:ext cx="2560394" cy="1351320"/>
          </a:xfrm>
          <a:prstGeom prst="rect">
            <a:avLst/>
          </a:prstGeom>
          <a:ln w="12700">
            <a:miter lim="400000"/>
          </a:ln>
        </p:spPr>
      </p:pic>
      <p:sp>
        <p:nvSpPr>
          <p:cNvPr id="206" name="What Options Do you Have?"/>
          <p:cNvSpPr txBox="1"/>
          <p:nvPr/>
        </p:nvSpPr>
        <p:spPr>
          <a:xfrm>
            <a:off x="10021028" y="754724"/>
            <a:ext cx="392529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b="1">
                <a:solidFill>
                  <a:srgbClr val="FFFFFF"/>
                </a:solidFill>
                <a:latin typeface="Avenir Next Condensed Regular"/>
                <a:ea typeface="Avenir Next Condensed Regular"/>
                <a:cs typeface="Avenir Next Condensed Regular"/>
                <a:sym typeface="Avenir Next Condensed Regular"/>
              </a:defRPr>
            </a:lvl1pPr>
          </a:lstStyle>
          <a:p>
            <a:r>
              <a:rPr dirty="0"/>
              <a:t>What Options Do you Have?</a:t>
            </a:r>
          </a:p>
        </p:txBody>
      </p:sp>
      <p:sp>
        <p:nvSpPr>
          <p:cNvPr id="207" name="You can no nothing and hope that you have no roof or foundation damage…"/>
          <p:cNvSpPr txBox="1"/>
          <p:nvPr/>
        </p:nvSpPr>
        <p:spPr>
          <a:xfrm>
            <a:off x="1299995" y="3441028"/>
            <a:ext cx="11980829" cy="2616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44500" indent="-444500" algn="l">
              <a:lnSpc>
                <a:spcPct val="150000"/>
              </a:lnSpc>
              <a:buSzPct val="100000"/>
              <a:buAutoNum type="alphaUcParenR"/>
              <a:defRPr sz="2600" b="1">
                <a:latin typeface="Avenir Next Condensed Regular"/>
                <a:ea typeface="Avenir Next Condensed Regular"/>
                <a:cs typeface="Avenir Next Condensed Regular"/>
                <a:sym typeface="Avenir Next Condensed Regular"/>
              </a:defRPr>
            </a:pPr>
            <a:r>
              <a:rPr dirty="0"/>
              <a:t>You can no nothing and hope that you have no roof or foundation damage </a:t>
            </a:r>
          </a:p>
          <a:p>
            <a:pPr marL="444500" indent="-444500" algn="l">
              <a:lnSpc>
                <a:spcPct val="150000"/>
              </a:lnSpc>
              <a:buSzPct val="100000"/>
              <a:buAutoNum type="alphaUcParenR"/>
              <a:defRPr sz="2600" b="1">
                <a:latin typeface="Avenir Next Condensed Regular"/>
                <a:ea typeface="Avenir Next Condensed Regular"/>
                <a:cs typeface="Avenir Next Condensed Regular"/>
                <a:sym typeface="Avenir Next Condensed Regular"/>
              </a:defRPr>
            </a:pPr>
            <a:r>
              <a:rPr dirty="0"/>
              <a:t>You can apply a temporary solution that may or may not work short term</a:t>
            </a:r>
          </a:p>
          <a:p>
            <a:pPr marL="444500" indent="-444500" algn="l">
              <a:lnSpc>
                <a:spcPct val="150000"/>
              </a:lnSpc>
              <a:buSzPct val="100000"/>
              <a:buAutoNum type="alphaUcParenR"/>
              <a:defRPr sz="2600" b="1">
                <a:latin typeface="Avenir Next Condensed Regular"/>
                <a:ea typeface="Avenir Next Condensed Regular"/>
                <a:cs typeface="Avenir Next Condensed Regular"/>
                <a:sym typeface="Avenir Next Condensed Regular"/>
              </a:defRPr>
            </a:pPr>
            <a:r>
              <a:rPr dirty="0"/>
              <a:t>You hire a professional service company to install a Gutter Topper lifetime solution</a:t>
            </a:r>
          </a:p>
        </p:txBody>
      </p:sp>
      <p:pic>
        <p:nvPicPr>
          <p:cNvPr id="208" name="Image" descr="Image"/>
          <p:cNvPicPr>
            <a:picLocks noChangeAspect="1"/>
          </p:cNvPicPr>
          <p:nvPr/>
        </p:nvPicPr>
        <p:blipFill>
          <a:blip r:embed="rId3"/>
          <a:stretch>
            <a:fillRect/>
          </a:stretch>
        </p:blipFill>
        <p:spPr>
          <a:xfrm>
            <a:off x="14196581" y="2384466"/>
            <a:ext cx="9226155" cy="8193969"/>
          </a:xfrm>
          <a:prstGeom prst="rect">
            <a:avLst/>
          </a:prstGeom>
          <a:ln w="25400">
            <a:miter lim="400000"/>
          </a:ln>
          <a:effectLst>
            <a:outerShdw blurRad="1270000" dist="127000" dir="5400000" rotWithShape="0">
              <a:srgbClr val="000000">
                <a:alpha val="83495"/>
              </a:srgbClr>
            </a:outerShdw>
          </a:effectLst>
        </p:spPr>
      </p:pic>
      <p:sp>
        <p:nvSpPr>
          <p:cNvPr id="209" name="There is no better gutter system on the market. Gutter topper, with its patented engineering, is the most effective, efficient system available. Gutter Toppers design gives it a smooth silhouette that enhances your roof line. And it's available in a wide"/>
          <p:cNvSpPr txBox="1"/>
          <p:nvPr/>
        </p:nvSpPr>
        <p:spPr>
          <a:xfrm>
            <a:off x="2851196" y="6102945"/>
            <a:ext cx="7693480" cy="3759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600" b="1">
                <a:latin typeface="Avenir Next Condensed Regular"/>
                <a:ea typeface="Avenir Next Condensed Regular"/>
                <a:cs typeface="Avenir Next Condensed Regular"/>
                <a:sym typeface="Avenir Next Condensed Regular"/>
              </a:defRPr>
            </a:lvl1pPr>
          </a:lstStyle>
          <a:p>
            <a:r>
              <a:rPr dirty="0"/>
              <a:t>There is no better gutter system on the market. Gutter topper, with its patented engineering, is the most effective, efficient system available. Gutter Toppers design gives it a smooth silhouette that enhances your roof line. And it's available in a wide range of colors to blend with colors of your shingles and gutters. All products are proudly manufactured in the USA by Gutter Topper, a family owned company.</a:t>
            </a:r>
          </a:p>
        </p:txBody>
      </p:sp>
      <p:pic>
        <p:nvPicPr>
          <p:cNvPr id="4" name="Graphic 3">
            <a:extLst>
              <a:ext uri="{FF2B5EF4-FFF2-40B4-BE49-F238E27FC236}">
                <a16:creationId xmlns:a16="http://schemas.microsoft.com/office/drawing/2014/main" id="{AF286159-042C-4A68-8B39-6B6DF4B37E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13" y="11223733"/>
            <a:ext cx="24388613" cy="2492267"/>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9E22089A-51A9-C36C-5846-7D989FA302BC}"/>
              </a:ext>
            </a:extLst>
          </p:cNvPr>
          <p:cNvSpPr/>
          <p:nvPr/>
        </p:nvSpPr>
        <p:spPr>
          <a:xfrm>
            <a:off x="-1085" y="2445978"/>
            <a:ext cx="9796140" cy="1270001"/>
          </a:xfrm>
          <a:prstGeom prst="rect">
            <a:avLst/>
          </a:prstGeom>
          <a:solidFill>
            <a:srgbClr val="A23A3E"/>
          </a:solidFill>
          <a:ln w="12700">
            <a:miter lim="400000"/>
          </a:ln>
        </p:spPr>
        <p:txBody>
          <a:bodyPr lIns="50800" tIns="50800" rIns="50800" bIns="50800" anchor="ctr"/>
          <a:lstStyle/>
          <a:p>
            <a:pPr defTabSz="825500">
              <a:defRPr sz="3200">
                <a:solidFill>
                  <a:srgbClr val="FF9945"/>
                </a:solidFill>
                <a:latin typeface="Helvetica Neue Medium"/>
                <a:ea typeface="Helvetica Neue Medium"/>
                <a:cs typeface="Helvetica Neue Medium"/>
                <a:sym typeface="Helvetica Neue Medium"/>
              </a:defRPr>
            </a:pPr>
            <a:endParaRPr dirty="0"/>
          </a:p>
        </p:txBody>
      </p:sp>
      <p:pic>
        <p:nvPicPr>
          <p:cNvPr id="212" name="Screenshot 2023-04-10 at 1.31.27 PM.png" descr="Screenshot 2023-04-10 at 1.31.27 PM.png"/>
          <p:cNvPicPr>
            <a:picLocks noChangeAspect="1"/>
          </p:cNvPicPr>
          <p:nvPr/>
        </p:nvPicPr>
        <p:blipFill>
          <a:blip r:embed="rId2"/>
          <a:stretch>
            <a:fillRect/>
          </a:stretch>
        </p:blipFill>
        <p:spPr>
          <a:xfrm>
            <a:off x="140367" y="364814"/>
            <a:ext cx="2560394" cy="1351320"/>
          </a:xfrm>
          <a:prstGeom prst="rect">
            <a:avLst/>
          </a:prstGeom>
          <a:ln w="12700">
            <a:miter lim="400000"/>
          </a:ln>
        </p:spPr>
      </p:pic>
      <p:sp>
        <p:nvSpPr>
          <p:cNvPr id="214" name="Option A) Do NOTHING"/>
          <p:cNvSpPr txBox="1"/>
          <p:nvPr/>
        </p:nvSpPr>
        <p:spPr>
          <a:xfrm>
            <a:off x="3126048" y="2795229"/>
            <a:ext cx="3171940"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b="1">
                <a:solidFill>
                  <a:srgbClr val="FFFFFF"/>
                </a:solidFill>
                <a:latin typeface="Avenir Next Condensed Regular"/>
                <a:ea typeface="Avenir Next Condensed Regular"/>
                <a:cs typeface="Avenir Next Condensed Regular"/>
                <a:sym typeface="Avenir Next Condensed Regular"/>
              </a:defRPr>
            </a:lvl1pPr>
          </a:lstStyle>
          <a:p>
            <a:r>
              <a:rPr dirty="0"/>
              <a:t>Option A) Do NOTHING</a:t>
            </a:r>
          </a:p>
        </p:txBody>
      </p:sp>
      <p:pic>
        <p:nvPicPr>
          <p:cNvPr id="215" name="Screenshot 2023-04-24 at 10.38.17 AM.png" descr="Screenshot 2023-04-24 at 10.38.17 AM.png"/>
          <p:cNvPicPr>
            <a:picLocks noChangeAspect="1"/>
          </p:cNvPicPr>
          <p:nvPr/>
        </p:nvPicPr>
        <p:blipFill>
          <a:blip r:embed="rId3"/>
          <a:stretch>
            <a:fillRect/>
          </a:stretch>
        </p:blipFill>
        <p:spPr>
          <a:xfrm>
            <a:off x="9953320" y="2531262"/>
            <a:ext cx="13395931" cy="6229384"/>
          </a:xfrm>
          <a:prstGeom prst="rect">
            <a:avLst/>
          </a:prstGeom>
          <a:ln w="12700">
            <a:miter lim="400000"/>
          </a:ln>
        </p:spPr>
      </p:pic>
      <p:pic>
        <p:nvPicPr>
          <p:cNvPr id="216" name="Screenshot 2023-05-04 at 3.36.41 PM.png" descr="Screenshot 2023-05-04 at 3.36.41 PM.png"/>
          <p:cNvPicPr>
            <a:picLocks noChangeAspect="1"/>
          </p:cNvPicPr>
          <p:nvPr/>
        </p:nvPicPr>
        <p:blipFill>
          <a:blip r:embed="rId4"/>
          <a:stretch>
            <a:fillRect/>
          </a:stretch>
        </p:blipFill>
        <p:spPr>
          <a:xfrm>
            <a:off x="4343891" y="4868280"/>
            <a:ext cx="18747677" cy="5960083"/>
          </a:xfrm>
          <a:prstGeom prst="rect">
            <a:avLst/>
          </a:prstGeom>
          <a:ln w="12700">
            <a:miter lim="400000"/>
          </a:ln>
        </p:spPr>
      </p:pic>
      <p:pic>
        <p:nvPicPr>
          <p:cNvPr id="4" name="Graphic 3">
            <a:extLst>
              <a:ext uri="{FF2B5EF4-FFF2-40B4-BE49-F238E27FC236}">
                <a16:creationId xmlns:a16="http://schemas.microsoft.com/office/drawing/2014/main" id="{982900DB-0771-9692-A762-368863AC0F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13" y="11223733"/>
            <a:ext cx="24388613" cy="2492267"/>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D40781E9-EBBA-525A-07A9-7E4A6F9FE0A1}"/>
              </a:ext>
            </a:extLst>
          </p:cNvPr>
          <p:cNvSpPr/>
          <p:nvPr/>
        </p:nvSpPr>
        <p:spPr>
          <a:xfrm>
            <a:off x="0" y="2445334"/>
            <a:ext cx="9796140" cy="1270001"/>
          </a:xfrm>
          <a:prstGeom prst="rect">
            <a:avLst/>
          </a:prstGeom>
          <a:solidFill>
            <a:srgbClr val="A23A3E"/>
          </a:solidFill>
          <a:ln w="12700">
            <a:miter lim="400000"/>
          </a:ln>
        </p:spPr>
        <p:txBody>
          <a:bodyPr lIns="50800" tIns="50800" rIns="50800" bIns="50800" anchor="ctr"/>
          <a:lstStyle/>
          <a:p>
            <a:pPr defTabSz="825500">
              <a:defRPr sz="3200">
                <a:solidFill>
                  <a:srgbClr val="FF9945"/>
                </a:solidFill>
                <a:latin typeface="Helvetica Neue Medium"/>
                <a:ea typeface="Helvetica Neue Medium"/>
                <a:cs typeface="Helvetica Neue Medium"/>
                <a:sym typeface="Helvetica Neue Medium"/>
              </a:defRPr>
            </a:pPr>
            <a:endParaRPr dirty="0"/>
          </a:p>
        </p:txBody>
      </p:sp>
      <p:pic>
        <p:nvPicPr>
          <p:cNvPr id="219" name="Screenshot 2023-04-10 at 1.31.27 PM.png" descr="Screenshot 2023-04-10 at 1.31.27 PM.png"/>
          <p:cNvPicPr>
            <a:picLocks noChangeAspect="1"/>
          </p:cNvPicPr>
          <p:nvPr/>
        </p:nvPicPr>
        <p:blipFill>
          <a:blip r:embed="rId2"/>
          <a:stretch>
            <a:fillRect/>
          </a:stretch>
        </p:blipFill>
        <p:spPr>
          <a:xfrm>
            <a:off x="140367" y="364814"/>
            <a:ext cx="2560394" cy="1351320"/>
          </a:xfrm>
          <a:prstGeom prst="rect">
            <a:avLst/>
          </a:prstGeom>
          <a:ln w="12700">
            <a:miter lim="400000"/>
          </a:ln>
        </p:spPr>
      </p:pic>
      <p:sp>
        <p:nvSpPr>
          <p:cNvPr id="221" name="Option B) Temporary Fix"/>
          <p:cNvSpPr txBox="1"/>
          <p:nvPr/>
        </p:nvSpPr>
        <p:spPr>
          <a:xfrm>
            <a:off x="3005519" y="2795229"/>
            <a:ext cx="3412999"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b="1">
                <a:solidFill>
                  <a:srgbClr val="FFFFFF"/>
                </a:solidFill>
                <a:latin typeface="Avenir Next Condensed Regular"/>
                <a:ea typeface="Avenir Next Condensed Regular"/>
                <a:cs typeface="Avenir Next Condensed Regular"/>
                <a:sym typeface="Avenir Next Condensed Regular"/>
              </a:defRPr>
            </a:lvl1pPr>
          </a:lstStyle>
          <a:p>
            <a:r>
              <a:rPr dirty="0"/>
              <a:t>Option B) Temporary Fix</a:t>
            </a:r>
          </a:p>
        </p:txBody>
      </p:sp>
      <p:pic>
        <p:nvPicPr>
          <p:cNvPr id="222" name="Screenshot 2023-04-24 at 10.40.30 AM.png" descr="Screenshot 2023-04-24 at 10.40.30 AM.png"/>
          <p:cNvPicPr>
            <a:picLocks noChangeAspect="1"/>
          </p:cNvPicPr>
          <p:nvPr/>
        </p:nvPicPr>
        <p:blipFill>
          <a:blip r:embed="rId3"/>
          <a:stretch>
            <a:fillRect/>
          </a:stretch>
        </p:blipFill>
        <p:spPr>
          <a:xfrm>
            <a:off x="10886264" y="1725309"/>
            <a:ext cx="13497736" cy="8091242"/>
          </a:xfrm>
          <a:prstGeom prst="rect">
            <a:avLst/>
          </a:prstGeom>
          <a:ln w="12700">
            <a:miter lim="400000"/>
          </a:ln>
        </p:spPr>
      </p:pic>
      <p:pic>
        <p:nvPicPr>
          <p:cNvPr id="223" name="Image" descr="Image"/>
          <p:cNvPicPr>
            <a:picLocks noChangeAspect="1"/>
          </p:cNvPicPr>
          <p:nvPr/>
        </p:nvPicPr>
        <p:blipFill>
          <a:blip r:embed="rId4"/>
          <a:stretch>
            <a:fillRect/>
          </a:stretch>
        </p:blipFill>
        <p:spPr>
          <a:xfrm>
            <a:off x="767103" y="4105006"/>
            <a:ext cx="7889830" cy="7007147"/>
          </a:xfrm>
          <a:prstGeom prst="rect">
            <a:avLst/>
          </a:prstGeom>
          <a:ln w="12700">
            <a:miter lim="400000"/>
          </a:ln>
          <a:effectLst>
            <a:outerShdw blurRad="1257300" dist="156847" dir="3600000" rotWithShape="0">
              <a:srgbClr val="000000">
                <a:alpha val="70000"/>
              </a:srgbClr>
            </a:outerShdw>
          </a:effectLst>
        </p:spPr>
      </p:pic>
      <p:pic>
        <p:nvPicPr>
          <p:cNvPr id="224" name="Screenshot 2023-05-04 at 2.23.39 PM.png" descr="Screenshot 2023-05-04 at 2.23.39 PM.png"/>
          <p:cNvPicPr>
            <a:picLocks noChangeAspect="1"/>
          </p:cNvPicPr>
          <p:nvPr/>
        </p:nvPicPr>
        <p:blipFill>
          <a:blip r:embed="rId5"/>
          <a:stretch>
            <a:fillRect/>
          </a:stretch>
        </p:blipFill>
        <p:spPr>
          <a:xfrm>
            <a:off x="9651962" y="5159411"/>
            <a:ext cx="14743017" cy="5505942"/>
          </a:xfrm>
          <a:prstGeom prst="rect">
            <a:avLst/>
          </a:prstGeom>
          <a:ln w="12700">
            <a:miter lim="400000"/>
          </a:ln>
        </p:spPr>
      </p:pic>
      <p:pic>
        <p:nvPicPr>
          <p:cNvPr id="4" name="Graphic 3">
            <a:extLst>
              <a:ext uri="{FF2B5EF4-FFF2-40B4-BE49-F238E27FC236}">
                <a16:creationId xmlns:a16="http://schemas.microsoft.com/office/drawing/2014/main" id="{A0E8D521-059A-1A27-3013-F9370BC6C9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13" y="11223733"/>
            <a:ext cx="24388613" cy="2492267"/>
          </a:xfrm>
          <a:prstGeom prst="rect">
            <a:avLst/>
          </a:prstGeom>
        </p:spPr>
      </p:pic>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1365</TotalTime>
  <Words>570</Words>
  <Application>Microsoft Macintosh PowerPoint</Application>
  <PresentationFormat>Custom</PresentationFormat>
  <Paragraphs>43</Paragraphs>
  <Slides>21</Slides>
  <Notes>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Avenir Next Condensed Regular</vt:lpstr>
      <vt:lpstr>Helvetica Neue</vt:lpstr>
      <vt:lpstr>Helvetica Neue Medium</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Zachary Handel</dc:creator>
  <cp:lastModifiedBy>Laura Amanns</cp:lastModifiedBy>
  <cp:revision>4</cp:revision>
  <dcterms:modified xsi:type="dcterms:W3CDTF">2024-04-23T21:02:40Z</dcterms:modified>
</cp:coreProperties>
</file>